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4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8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9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0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heme/theme11.xml" ContentType="application/vnd.openxmlformats-officedocument.theme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2.xml" ContentType="application/vnd.openxmlformats-officedocument.theme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3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4.xml" ContentType="application/vnd.openxmlformats-officedocument.theme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5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16.xml" ContentType="application/vnd.openxmlformats-officedocument.theme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theme/theme17.xml" ContentType="application/vnd.openxmlformats-officedocument.theme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8.xml" ContentType="application/vnd.openxmlformats-officedocument.theme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99" r:id="rId1"/>
    <p:sldMasterId id="2147484396" r:id="rId2"/>
    <p:sldMasterId id="2147484408" r:id="rId3"/>
    <p:sldMasterId id="2147484420" r:id="rId4"/>
    <p:sldMasterId id="2147484438" r:id="rId5"/>
    <p:sldMasterId id="2147484456" r:id="rId6"/>
    <p:sldMasterId id="2147484474" r:id="rId7"/>
    <p:sldMasterId id="2147484489" r:id="rId8"/>
    <p:sldMasterId id="2147484507" r:id="rId9"/>
    <p:sldMasterId id="2147484519" r:id="rId10"/>
    <p:sldMasterId id="2147484531" r:id="rId11"/>
    <p:sldMasterId id="2147484549" r:id="rId12"/>
    <p:sldMasterId id="2147484610" r:id="rId13"/>
    <p:sldMasterId id="2147484641" r:id="rId14"/>
    <p:sldMasterId id="2147484764" r:id="rId15"/>
    <p:sldMasterId id="2147484824" r:id="rId16"/>
    <p:sldMasterId id="2147485192" r:id="rId17"/>
    <p:sldMasterId id="2147485257" r:id="rId18"/>
    <p:sldMasterId id="2147486139" r:id="rId19"/>
  </p:sldMasterIdLst>
  <p:notesMasterIdLst>
    <p:notesMasterId r:id="rId77"/>
  </p:notesMasterIdLst>
  <p:handoutMasterIdLst>
    <p:handoutMasterId r:id="rId78"/>
  </p:handoutMasterIdLst>
  <p:sldIdLst>
    <p:sldId id="332" r:id="rId20"/>
    <p:sldId id="333" r:id="rId21"/>
    <p:sldId id="334" r:id="rId22"/>
    <p:sldId id="335" r:id="rId23"/>
    <p:sldId id="293" r:id="rId24"/>
    <p:sldId id="294" r:id="rId25"/>
    <p:sldId id="295" r:id="rId26"/>
    <p:sldId id="296" r:id="rId27"/>
    <p:sldId id="303" r:id="rId28"/>
    <p:sldId id="297" r:id="rId29"/>
    <p:sldId id="304" r:id="rId30"/>
    <p:sldId id="298" r:id="rId31"/>
    <p:sldId id="305" r:id="rId32"/>
    <p:sldId id="299" r:id="rId33"/>
    <p:sldId id="300" r:id="rId34"/>
    <p:sldId id="306" r:id="rId35"/>
    <p:sldId id="301" r:id="rId36"/>
    <p:sldId id="307" r:id="rId37"/>
    <p:sldId id="302" r:id="rId38"/>
    <p:sldId id="308" r:id="rId39"/>
    <p:sldId id="309" r:id="rId40"/>
    <p:sldId id="310" r:id="rId41"/>
    <p:sldId id="336" r:id="rId42"/>
    <p:sldId id="290" r:id="rId43"/>
    <p:sldId id="337" r:id="rId44"/>
    <p:sldId id="286" r:id="rId45"/>
    <p:sldId id="291" r:id="rId46"/>
    <p:sldId id="312" r:id="rId47"/>
    <p:sldId id="314" r:id="rId48"/>
    <p:sldId id="313" r:id="rId49"/>
    <p:sldId id="338" r:id="rId50"/>
    <p:sldId id="315" r:id="rId51"/>
    <p:sldId id="316" r:id="rId52"/>
    <p:sldId id="339" r:id="rId53"/>
    <p:sldId id="317" r:id="rId54"/>
    <p:sldId id="319" r:id="rId55"/>
    <p:sldId id="320" r:id="rId56"/>
    <p:sldId id="321" r:id="rId57"/>
    <p:sldId id="322" r:id="rId58"/>
    <p:sldId id="318" r:id="rId59"/>
    <p:sldId id="340" r:id="rId60"/>
    <p:sldId id="323" r:id="rId61"/>
    <p:sldId id="341" r:id="rId62"/>
    <p:sldId id="324" r:id="rId63"/>
    <p:sldId id="342" r:id="rId64"/>
    <p:sldId id="264" r:id="rId65"/>
    <p:sldId id="266" r:id="rId66"/>
    <p:sldId id="311" r:id="rId67"/>
    <p:sldId id="267" r:id="rId68"/>
    <p:sldId id="292" r:id="rId69"/>
    <p:sldId id="325" r:id="rId70"/>
    <p:sldId id="326" r:id="rId71"/>
    <p:sldId id="327" r:id="rId72"/>
    <p:sldId id="328" r:id="rId73"/>
    <p:sldId id="329" r:id="rId74"/>
    <p:sldId id="330" r:id="rId75"/>
    <p:sldId id="331" r:id="rId76"/>
  </p:sldIdLst>
  <p:sldSz cx="12192000" cy="6858000"/>
  <p:notesSz cx="6662738" cy="987266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5pPr>
    <a:lvl6pPr marL="2286000" algn="l" defTabSz="914400" rtl="0" eaLnBrk="1" latinLnBrk="0" hangingPunct="1"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6pPr>
    <a:lvl7pPr marL="2743200" algn="l" defTabSz="914400" rtl="0" eaLnBrk="1" latinLnBrk="0" hangingPunct="1"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7pPr>
    <a:lvl8pPr marL="3200400" algn="l" defTabSz="914400" rtl="0" eaLnBrk="1" latinLnBrk="0" hangingPunct="1"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8pPr>
    <a:lvl9pPr marL="3657600" algn="l" defTabSz="914400" rtl="0" eaLnBrk="1" latinLnBrk="0" hangingPunct="1">
      <a:defRPr sz="4000" b="1" kern="1200">
        <a:solidFill>
          <a:srgbClr val="800000"/>
        </a:solidFill>
        <a:latin typeface="黑体" panose="02010609060101010101" pitchFamily="49" charset="-122"/>
        <a:ea typeface="黑体" panose="020106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9">
          <p15:clr>
            <a:srgbClr val="A4A3A4"/>
          </p15:clr>
        </p15:guide>
        <p15:guide id="2" pos="209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CC"/>
    <a:srgbClr val="FFFFCC"/>
    <a:srgbClr val="66FF66"/>
    <a:srgbClr val="993366"/>
    <a:srgbClr val="9966FF"/>
    <a:srgbClr val="CC3300"/>
    <a:srgbClr val="FF000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56" autoAdjust="0"/>
    <p:restoredTop sz="94660"/>
  </p:normalViewPr>
  <p:slideViewPr>
    <p:cSldViewPr>
      <p:cViewPr varScale="1">
        <p:scale>
          <a:sx n="68" d="100"/>
          <a:sy n="68" d="100"/>
        </p:scale>
        <p:origin x="798" y="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3000" y="78"/>
      </p:cViewPr>
      <p:guideLst>
        <p:guide orient="horz" pos="3109"/>
        <p:guide pos="209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7.xml"/><Relationship Id="rId21" Type="http://schemas.openxmlformats.org/officeDocument/2006/relationships/slide" Target="slides/slide2.xml"/><Relationship Id="rId42" Type="http://schemas.openxmlformats.org/officeDocument/2006/relationships/slide" Target="slides/slide23.xml"/><Relationship Id="rId47" Type="http://schemas.openxmlformats.org/officeDocument/2006/relationships/slide" Target="slides/slide28.xml"/><Relationship Id="rId63" Type="http://schemas.openxmlformats.org/officeDocument/2006/relationships/slide" Target="slides/slide44.xml"/><Relationship Id="rId68" Type="http://schemas.openxmlformats.org/officeDocument/2006/relationships/slide" Target="slides/slide49.xml"/><Relationship Id="rId16" Type="http://schemas.openxmlformats.org/officeDocument/2006/relationships/slideMaster" Target="slideMasters/slideMaster16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3.xml"/><Relationship Id="rId37" Type="http://schemas.openxmlformats.org/officeDocument/2006/relationships/slide" Target="slides/slide18.xml"/><Relationship Id="rId53" Type="http://schemas.openxmlformats.org/officeDocument/2006/relationships/slide" Target="slides/slide34.xml"/><Relationship Id="rId58" Type="http://schemas.openxmlformats.org/officeDocument/2006/relationships/slide" Target="slides/slide39.xml"/><Relationship Id="rId74" Type="http://schemas.openxmlformats.org/officeDocument/2006/relationships/slide" Target="slides/slide55.xml"/><Relationship Id="rId79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42.xml"/><Relationship Id="rId82" Type="http://schemas.openxmlformats.org/officeDocument/2006/relationships/tableStyles" Target="tableStyles.xml"/><Relationship Id="rId19" Type="http://schemas.openxmlformats.org/officeDocument/2006/relationships/slideMaster" Target="slideMasters/slideMaster1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3.xml"/><Relationship Id="rId27" Type="http://schemas.openxmlformats.org/officeDocument/2006/relationships/slide" Target="slides/slide8.xml"/><Relationship Id="rId30" Type="http://schemas.openxmlformats.org/officeDocument/2006/relationships/slide" Target="slides/slide11.xml"/><Relationship Id="rId35" Type="http://schemas.openxmlformats.org/officeDocument/2006/relationships/slide" Target="slides/slide16.xml"/><Relationship Id="rId43" Type="http://schemas.openxmlformats.org/officeDocument/2006/relationships/slide" Target="slides/slide24.xml"/><Relationship Id="rId48" Type="http://schemas.openxmlformats.org/officeDocument/2006/relationships/slide" Target="slides/slide29.xml"/><Relationship Id="rId56" Type="http://schemas.openxmlformats.org/officeDocument/2006/relationships/slide" Target="slides/slide37.xml"/><Relationship Id="rId64" Type="http://schemas.openxmlformats.org/officeDocument/2006/relationships/slide" Target="slides/slide45.xml"/><Relationship Id="rId69" Type="http://schemas.openxmlformats.org/officeDocument/2006/relationships/slide" Target="slides/slide50.xml"/><Relationship Id="rId77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2.xml"/><Relationship Id="rId72" Type="http://schemas.openxmlformats.org/officeDocument/2006/relationships/slide" Target="slides/slide53.xml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6.xml"/><Relationship Id="rId33" Type="http://schemas.openxmlformats.org/officeDocument/2006/relationships/slide" Target="slides/slide14.xml"/><Relationship Id="rId38" Type="http://schemas.openxmlformats.org/officeDocument/2006/relationships/slide" Target="slides/slide19.xml"/><Relationship Id="rId46" Type="http://schemas.openxmlformats.org/officeDocument/2006/relationships/slide" Target="slides/slide27.xml"/><Relationship Id="rId59" Type="http://schemas.openxmlformats.org/officeDocument/2006/relationships/slide" Target="slides/slide40.xml"/><Relationship Id="rId67" Type="http://schemas.openxmlformats.org/officeDocument/2006/relationships/slide" Target="slides/slide48.xml"/><Relationship Id="rId20" Type="http://schemas.openxmlformats.org/officeDocument/2006/relationships/slide" Target="slides/slide1.xml"/><Relationship Id="rId41" Type="http://schemas.openxmlformats.org/officeDocument/2006/relationships/slide" Target="slides/slide22.xml"/><Relationship Id="rId54" Type="http://schemas.openxmlformats.org/officeDocument/2006/relationships/slide" Target="slides/slide35.xml"/><Relationship Id="rId62" Type="http://schemas.openxmlformats.org/officeDocument/2006/relationships/slide" Target="slides/slide43.xml"/><Relationship Id="rId70" Type="http://schemas.openxmlformats.org/officeDocument/2006/relationships/slide" Target="slides/slide51.xml"/><Relationship Id="rId75" Type="http://schemas.openxmlformats.org/officeDocument/2006/relationships/slide" Target="slides/slide5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4.xml"/><Relationship Id="rId28" Type="http://schemas.openxmlformats.org/officeDocument/2006/relationships/slide" Target="slides/slide9.xml"/><Relationship Id="rId36" Type="http://schemas.openxmlformats.org/officeDocument/2006/relationships/slide" Target="slides/slide17.xml"/><Relationship Id="rId49" Type="http://schemas.openxmlformats.org/officeDocument/2006/relationships/slide" Target="slides/slide30.xml"/><Relationship Id="rId57" Type="http://schemas.openxmlformats.org/officeDocument/2006/relationships/slide" Target="slides/slide38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2.xml"/><Relationship Id="rId44" Type="http://schemas.openxmlformats.org/officeDocument/2006/relationships/slide" Target="slides/slide25.xml"/><Relationship Id="rId52" Type="http://schemas.openxmlformats.org/officeDocument/2006/relationships/slide" Target="slides/slide33.xml"/><Relationship Id="rId60" Type="http://schemas.openxmlformats.org/officeDocument/2006/relationships/slide" Target="slides/slide41.xml"/><Relationship Id="rId65" Type="http://schemas.openxmlformats.org/officeDocument/2006/relationships/slide" Target="slides/slide46.xml"/><Relationship Id="rId73" Type="http://schemas.openxmlformats.org/officeDocument/2006/relationships/slide" Target="slides/slide54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39" Type="http://schemas.openxmlformats.org/officeDocument/2006/relationships/slide" Target="slides/slide20.xml"/><Relationship Id="rId34" Type="http://schemas.openxmlformats.org/officeDocument/2006/relationships/slide" Target="slides/slide15.xml"/><Relationship Id="rId50" Type="http://schemas.openxmlformats.org/officeDocument/2006/relationships/slide" Target="slides/slide31.xml"/><Relationship Id="rId55" Type="http://schemas.openxmlformats.org/officeDocument/2006/relationships/slide" Target="slides/slide36.xml"/><Relationship Id="rId76" Type="http://schemas.openxmlformats.org/officeDocument/2006/relationships/slide" Target="slides/slide57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4" Type="http://schemas.openxmlformats.org/officeDocument/2006/relationships/slide" Target="slides/slide5.xml"/><Relationship Id="rId40" Type="http://schemas.openxmlformats.org/officeDocument/2006/relationships/slide" Target="slides/slide21.xml"/><Relationship Id="rId45" Type="http://schemas.openxmlformats.org/officeDocument/2006/relationships/slide" Target="slides/slide26.xml"/><Relationship Id="rId66" Type="http://schemas.openxmlformats.org/officeDocument/2006/relationships/slide" Target="slides/slide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/>
              <a:t>第十章 MFC类库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5075" y="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D75CEFB9-8DB8-49B5-8C9F-7E848124F16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/>
              <a:t>Huang Weitong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5075" y="937895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412F25B3-3C35-4269-B5DF-7491D57E022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/>
              <a:t>第十章 MFC类库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5075" y="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3CC91AD3-5D0B-4451-84B5-DF04E574F14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" y="739775"/>
            <a:ext cx="6583363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689475"/>
            <a:ext cx="4884738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单击以编辑母版文本样式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r>
              <a:rPr lang="en-US" altLang="zh-CN"/>
              <a:t>Huang Weitong</a:t>
            </a:r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5075" y="9378950"/>
            <a:ext cx="2887663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 b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</a:lstStyle>
          <a:p>
            <a:fld id="{1DD2AF3C-D042-4BE5-86D6-BC76A9B3945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zh-CN"/>
              <a:t>第十章 MFC类库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fld id="{AED2AF38-24C8-4570-AE5C-41EC731B1EC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zh-CN"/>
              <a:t>Huang Weitong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0736B83-0EBF-4FF3-A363-5ED403A219B4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696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" y="739775"/>
            <a:ext cx="6583363" cy="3703638"/>
          </a:xfrm>
          <a:ln/>
        </p:spPr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zh-CN"/>
              <a:t>第十章 MFC类库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fld id="{3CC91AD3-5D0B-4451-84B5-DF04E574F14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Huang Weitong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DD2AF3C-D042-4BE5-86D6-BC76A9B3945A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4954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1"/>
            <a:ext cx="2057400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CDC5598-3FAA-47C5-8A5A-CD30A25C68B1}" type="datetime1"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2016/9/1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2801" y="6324601"/>
            <a:ext cx="1069016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C44C7-D2E0-468F-9982-C17BECCBEBE6}" type="slidenum"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65268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26495-A03B-415E-A11F-404A5615FC7D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92227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387C1-CAA5-4660-874C-27CEC0D91B7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4003021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0DF84-FC37-4DEB-A6E6-FD8EA9BA69C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577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84D7B-4D6E-475C-9A70-D1EBAF00F13C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C7334-FA20-4DBD-B2E8-48132407AA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51389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F42BE8-26FD-4681-B36E-843CF5F56BD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8188339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684DE-BD77-418A-903A-7E5E8029142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781428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CCD77-C1BC-4D50-A3FF-1027D5FE6C5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55528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03E57-37F7-4546-98BA-DD8773004FE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60940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E6C671-6F3C-4522-8C81-11917FC4442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54611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DAFE23-D8F4-4E18-80AF-FC75FA5CD4A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91811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9C5A7-CAE8-42FD-A272-76108D61C38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18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37B5A-00B7-4A65-BFAA-F0BA2ED14F8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88496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AC3ED-336B-43D5-AB51-625F64321E1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793728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CE009C-50FA-4E2A-836A-3037DA16448D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64813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8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2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5093-8765-4D85-8432-F31F18042F84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00147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D0268-CB1B-47DE-9F7F-CE9D10046B2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997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4EC4D-CBAB-49A6-9BF2-CBE43F22F72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49632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3428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6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4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3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42803429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6270" y="735015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186270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350">
                <a:solidFill>
                  <a:prstClr val="white"/>
                </a:solidFill>
              </a:rPr>
              <a:t> </a:t>
            </a:r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419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3835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569387" y="6437314"/>
            <a:ext cx="26881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rgbClr val="009DD9"/>
                </a:solidFill>
              </a:rPr>
              <a:t>信息提炼：</a:t>
            </a:r>
            <a:r>
              <a:rPr lang="en-US" altLang="zh-CN" sz="900" b="1">
                <a:solidFill>
                  <a:srgbClr val="009DD9"/>
                </a:solidFill>
              </a:rPr>
              <a:t>@</a:t>
            </a:r>
            <a:r>
              <a:rPr lang="zh-CN" altLang="en-US" sz="900" b="1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4" y="6429375"/>
            <a:ext cx="2688167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9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4" y="6465493"/>
            <a:ext cx="768085" cy="207783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/>
        </p:nvSpPr>
        <p:spPr>
          <a:xfrm>
            <a:off x="4699001" y="6453190"/>
            <a:ext cx="262467" cy="196851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7"/>
            <a:ext cx="10972800" cy="50014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2"/>
            <a:ext cx="10945216" cy="490067"/>
          </a:xfrm>
        </p:spPr>
        <p:txBody>
          <a:bodyPr>
            <a:noAutofit/>
          </a:bodyPr>
          <a:lstStyle>
            <a:lvl1pPr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3"/>
            <a:ext cx="2844800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083030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9FEADD-08B3-48C9-8C32-EA9A7592D52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0366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588DA6A-DB22-45CA-91C6-726C93CF81D1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84760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6051F2-DD21-4F97-ACD6-C5E6F435465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31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477575-9862-417F-9437-363EC9F15B2E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48475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AA93A-0AF3-4D65-91E0-3F3827A7EC2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3"/>
            <a:ext cx="2844800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951805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24419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/>
        </p:nvSpPr>
        <p:spPr bwMode="auto">
          <a:xfrm>
            <a:off x="2116667" y="6437314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69387" y="6437314"/>
            <a:ext cx="2688167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900">
                <a:solidFill>
                  <a:srgbClr val="009DD9"/>
                </a:solidFill>
              </a:rPr>
              <a:t>信息提炼：</a:t>
            </a:r>
            <a:r>
              <a:rPr lang="en-US" altLang="zh-CN" sz="900" b="1">
                <a:solidFill>
                  <a:srgbClr val="009DD9"/>
                </a:solidFill>
              </a:rPr>
              <a:t>@</a:t>
            </a:r>
            <a:r>
              <a:rPr lang="zh-CN" altLang="en-US" sz="900" b="1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2787654" y="6429375"/>
            <a:ext cx="2688167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9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9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/>
        </p:nvGrpSpPr>
        <p:grpSpPr>
          <a:xfrm>
            <a:off x="3846364" y="6465493"/>
            <a:ext cx="768085" cy="207783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35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/>
        </p:nvSpPr>
        <p:spPr>
          <a:xfrm>
            <a:off x="4699001" y="6453190"/>
            <a:ext cx="262467" cy="196851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3"/>
            <a:ext cx="2844800" cy="365125"/>
          </a:xfrm>
        </p:spPr>
        <p:txBody>
          <a:bodyPr/>
          <a:lstStyle>
            <a:lvl1pPr>
              <a:defRPr sz="12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93302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60160F-7552-4CA3-8C38-A57E2472CCB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336969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050"/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544D50-7576-49E3-8954-0F8E7F95E79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057239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8633DA-7C15-4835-830A-1E75DD05D69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12362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34028F-FD78-4CE6-BB69-FDDCC93A2A78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707909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D9B70-760B-4BCC-8F92-F9D3AAF95773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31967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BC990-38D8-417C-8179-4F77775F8A1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19671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CE280-3D20-4E4D-817A-0166D677B6A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7089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0BB58-D99F-4441-BB94-CC357BF836F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99166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B47236-7ACA-48D7-99C8-B2D9405CC35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525775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1147A-AC7B-40DD-96DA-BCAFBE1ED14E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201786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A1CA96-6BE1-4742-A986-C7176D19AE4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260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C4C2E4-B05B-4AFB-8A50-93B081E10D9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565482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9C627-69CA-445F-809C-01F29D7FC70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16969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E3B923-AFBA-4A2F-AF01-8C47746DAFA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666731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82D0AB-483F-495C-B3A9-8596840BE67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04783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0F5FC-5594-4543-84A5-F2BC9F2ED39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8688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08DDF-3C07-4B23-9814-5439772656E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991014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E537B3-FD44-4093-9DA2-60BC97D88B9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86210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F7289C-5BB6-4912-9183-96E856D1F773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0928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5787718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735FA-CA9E-4A80-8D31-B095C08DDA3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52105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BF58C-0F35-4ECC-85CC-DC8267EEE3D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408074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E2F2B-F0CE-4593-9A8F-17DC0779991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8313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2B98F-ACD0-4242-9209-DE77513AA0E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9F94-58C0-40A3-B012-C9028AB515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15060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E5B55-3359-4274-8312-F90447B0A35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CF125-B541-46E2-A712-0E3E14A14A4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369294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5E0AF-89F7-4E0B-97DE-100BC418BC6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C738-4FD6-4403-B7FA-7799B7AB5D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3124089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137B2-7D99-4A07-90FC-F2B56419466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C90-4631-487E-9934-821D352EC12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31709021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F6C27-FF08-42EF-B1D4-4CD411288DCF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D1E3-4F25-4EFF-9922-A4E2396E28F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64950399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97C38-8FC7-4059-8FCA-5E6A05F5376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BEB40-520C-4A3B-8EC6-0EA2370498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27615738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2"/>
            <a:ext cx="12192000" cy="6836898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0"/>
            <a:ext cx="2743200" cy="365125"/>
          </a:xfrm>
        </p:spPr>
        <p:txBody>
          <a:bodyPr/>
          <a:lstStyle>
            <a:lvl1pPr>
              <a:defRPr sz="2400"/>
            </a:lvl1pPr>
          </a:lstStyle>
          <a:p>
            <a:fld id="{C02774B5-ADBF-44BD-BA47-2AC058FF652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</p:spPr>
        <p:txBody>
          <a:bodyPr/>
          <a:lstStyle>
            <a:lvl1pPr>
              <a:defRPr sz="2400"/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7601" y="6324601"/>
            <a:ext cx="764215" cy="365125"/>
          </a:xfrm>
        </p:spPr>
        <p:txBody>
          <a:bodyPr/>
          <a:lstStyle>
            <a:lvl1pPr>
              <a:defRPr sz="2400"/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84119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86269" y="735013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/>
        </p:nvSpPr>
        <p:spPr>
          <a:xfrm>
            <a:off x="186269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24419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3835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/>
        </p:nvSpPr>
        <p:spPr bwMode="auto">
          <a:xfrm>
            <a:off x="569386" y="6437314"/>
            <a:ext cx="26881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3" y="6429375"/>
            <a:ext cx="2688167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3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/>
        </p:nvSpPr>
        <p:spPr>
          <a:xfrm>
            <a:off x="4699000" y="6453188"/>
            <a:ext cx="262467" cy="196851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7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8723425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3AE1B-7658-464F-A5D0-E4CA4518045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92232190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5F15F5-3EA7-4B76-92DB-2843816AD67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7989-2949-4A7A-8291-DF1A5C8F5BE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32713664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D9E75-1B4E-49AE-9C47-95803AF1245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866A-7939-48FF-988B-D3A1828E50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771143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39FD-0EEA-4C26-92E0-59B69740287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4802389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C442F2-F0EE-4E55-8DEF-84D3176747BF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679874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6A44A-458E-40C2-93E2-5BFB2EF43F7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9148041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293AF4-6002-4E9D-9341-05979DFE211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6697354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B1074-010F-4821-B920-C25260A4703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888517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300622-D7D0-4DB0-9277-CC3A6058CD6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5792674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E07837-D851-4E7D-830B-F643A1F1EDF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C7334-FA20-4DBD-B2E8-48132407AA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54396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67059-AD67-4187-ABA9-0D12211BDD0F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855410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B5A2D-401F-4F5C-9D41-BB41B336144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1354549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4DEE52B-D144-4C9D-A420-A3985FD202C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0660352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A10D0D5-F6A8-4EC0-80FA-89DBA4AB680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7104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17D8AFE-4A0C-4BD9-88DC-C81E34DC34F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325047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5B192FB-903D-44B2-B8E6-3120B4A77AC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132970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8279347-5FF0-499B-BA94-A357FE7FB9F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148601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354E70-181A-4447-9CCC-6A830780553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87050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90D98A7-D793-4571-B053-17E474D8332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586797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240506-6BA8-4DEA-BBAA-F120B443122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973281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A52BD04-10F5-428A-84DE-4861F3BD872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0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F3C0B7-3A25-4FB0-A4DE-79C7E7CC1A5B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29023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3026C-93A3-4813-A518-D159ED63085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5586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810D0C1-243A-4EEB-8203-A9E511B49525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2092689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581A600-2DCE-4C99-9BF9-5B2833F38C5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51557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598EA8-8780-4869-A5E5-26471805AE81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67754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7FA9B84-85C7-4212-849D-FFA07AE3A9F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032344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DCC68F-33E8-4CCE-B341-7A6573D9F8FD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39412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90D9D7C-86AD-4674-835A-B15D64D4A695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686152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A755C98-C59D-497B-9367-EA544481EBED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883444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5379CB-4BBD-4577-AD6D-9D99B761EC1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536781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CEB24A0-0B4A-4544-B962-BAF0CFA792B4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6686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78815-4AC2-4ECB-AA95-B211DC2DD2E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786260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2E70170-6101-4980-A12A-286E84C0262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29836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29BBD3A-27AC-480D-B65D-4660FEFB80BE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28448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1FB2F0B-0189-4F18-BCF5-223ECE9618C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406897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016D5-8EBB-4287-84C3-6A1A90C2064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9F94-58C0-40A3-B012-C9028AB515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4919108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72040-5C5D-4915-89A1-B27CD43EE77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CF125-B541-46E2-A712-0E3E14A14A4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9280055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40563D-87DC-429C-863D-6629D9C34AFA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C738-4FD6-4403-B7FA-7799B7AB5D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54962081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FF1AD3-A86E-41B3-A564-6FD90F5039B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C90-4631-487E-9934-821D352EC12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5326929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1AB0FD-040C-4252-9B2D-9FFD87D178B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D1E3-4F25-4EFF-9922-A4E2396E28F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7426820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4200-A98B-4FA6-9BA7-E22484177CE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BEB40-520C-4A3B-8EC6-0EA2370498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437622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430DF3-0749-4136-8D66-65FAB8B84D8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8020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BA23A4-3BD2-4680-B6F0-24AE26BCC26C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580908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230565-514B-43A8-B6E0-FBCA614BF79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7989-2949-4A7A-8291-DF1A5C8F5BE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74164124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6C062-5B72-4138-9C61-CC023424EB5F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866A-7939-48FF-988B-D3A1828E50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4180857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09476E-7580-4773-9975-833E9588884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567911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A05A7-02B7-4E1D-B0D2-CDC1DD5A327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6499110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38A3A-72E3-44D7-B9A3-4CB22CB0558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5123387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9B00C-A76C-4940-AA9D-311C0837038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28046488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5" y="2943357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90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50" y="2943357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9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9" y="2943357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D3D34-2A40-448D-AA5A-000239F79AB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3977911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5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6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6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6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2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300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9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4" y="4781080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D9A21-81C8-4483-A5CA-4A07C38D874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1109360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5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A4478-CE64-4F30-AE6C-C24F4FAAF5C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C7334-FA20-4DBD-B2E8-48132407AA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9558605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09603"/>
            <a:ext cx="2553327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3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B56ABE-BA3A-4FCB-B747-900B023D924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0527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67800" y="6305548"/>
            <a:ext cx="1807780" cy="44132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fld id="{D917306E-ED81-4107-A36F-0DF31C0CFAE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324599"/>
            <a:ext cx="7543800" cy="4222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1" y="6324599"/>
            <a:ext cx="1145216" cy="403225"/>
          </a:xfrm>
          <a:prstGeom prst="rect">
            <a:avLst/>
          </a:prstGeo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0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24419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/>
        </p:nvSpPr>
        <p:spPr bwMode="auto">
          <a:xfrm>
            <a:off x="2116667" y="6437314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/>
        </p:nvSpPr>
        <p:spPr bwMode="auto">
          <a:xfrm>
            <a:off x="569386" y="6437314"/>
            <a:ext cx="268816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2787653" y="6429375"/>
            <a:ext cx="2688167" cy="2769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/>
        </p:nvGrpSpPr>
        <p:grpSpPr>
          <a:xfrm>
            <a:off x="3846363" y="6465491"/>
            <a:ext cx="768085" cy="207783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/>
        </p:nvSpPr>
        <p:spPr>
          <a:xfrm>
            <a:off x="4699000" y="6453188"/>
            <a:ext cx="262467" cy="196851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7116436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1"/>
            <a:ext cx="2057400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DD2EF2-E585-41C0-84A3-B9C0441F79AF}" type="datetime1"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2016/9/1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2801" y="6324601"/>
            <a:ext cx="1069016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C44C7-D2E0-468F-9982-C17BECCBEBE6}" type="slidenum"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8187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1"/>
            <a:ext cx="2057400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81E438-053F-4ED5-A881-47D5E20053A1}" type="datetime1"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2016/9/1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2801" y="6324601"/>
            <a:ext cx="1069016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C44C7-D2E0-468F-9982-C17BECCBEBE6}" type="slidenum"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414228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67800" y="6305548"/>
            <a:ext cx="1807780" cy="44132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fld id="{E1F5A0EC-E2D4-4C8B-8D69-21E873722DDA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324599"/>
            <a:ext cx="7543800" cy="4222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1" y="6324599"/>
            <a:ext cx="1145216" cy="403225"/>
          </a:xfrm>
          <a:prstGeom prst="rect">
            <a:avLst/>
          </a:prstGeo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8550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1"/>
            <a:ext cx="2057400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947DFD-7C88-45CC-8E81-C91F8A556A32}" type="datetime1"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2016/9/1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2801" y="6324601"/>
            <a:ext cx="1069016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C44C7-D2E0-468F-9982-C17BECCBEBE6}" type="slidenum"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099319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67800" y="6305548"/>
            <a:ext cx="1807780" cy="44132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fld id="{C26C6FCE-5EC7-4D32-9343-3A4B88A874C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324599"/>
            <a:ext cx="7543800" cy="4222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1" y="6324599"/>
            <a:ext cx="1145216" cy="403225"/>
          </a:xfrm>
          <a:prstGeom prst="rect">
            <a:avLst/>
          </a:prstGeo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6189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21A5A3D-6D89-4413-AE69-C2DB2755A448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89961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534400" y="6324601"/>
            <a:ext cx="2057400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7A41911-07AC-4A00-BADC-06659F8E8B9D}" type="datetime1"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2016/9/1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972801" y="6324601"/>
            <a:ext cx="1069016" cy="36512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FC44C7-D2E0-468F-9982-C17BECCBEBE6}" type="slidenum"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166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067800" y="6305548"/>
            <a:ext cx="1807780" cy="44132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fld id="{F99EFF10-54EE-451A-97DA-8F36FDA3550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533400" y="6324599"/>
            <a:ext cx="7543800" cy="422275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896601" y="6324599"/>
            <a:ext cx="1145216" cy="403225"/>
          </a:xfrm>
          <a:prstGeom prst="rect">
            <a:avLst/>
          </a:prstGeom>
        </p:spPr>
        <p:txBody>
          <a:bodyPr/>
          <a:lstStyle>
            <a:lvl1pPr>
              <a:defRPr sz="2400" b="0" baseline="0">
                <a:solidFill>
                  <a:schemeClr val="tx1"/>
                </a:solidFill>
              </a:defRPr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0298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3AE33-E9F6-4180-BABB-34CDC4DE741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22046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63F2F-3FF0-408D-8E25-534344B64A04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417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14E01D-FE2E-4926-85AE-1BFF663A0C5A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4000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37C98-2835-4061-BDF2-C09D00577D2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378645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7B056-B7B4-4581-9908-C6B95D5446D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437958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9CD3E-0AFB-4AC7-8935-C0C7D0CE9391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478844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86207E-E64A-47BD-B3DC-BC1DBFA42BAC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448762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05800" y="6400802"/>
            <a:ext cx="2743200" cy="430924"/>
          </a:xfrm>
        </p:spPr>
        <p:txBody>
          <a:bodyPr/>
          <a:lstStyle>
            <a:lvl1pPr algn="ctr">
              <a:defRPr sz="2400"/>
            </a:lvl1pPr>
          </a:lstStyle>
          <a:p>
            <a:fld id="{578D926F-0F2A-4F2D-B476-916660D36E33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28600" y="6400801"/>
            <a:ext cx="7543800" cy="398025"/>
          </a:xfrm>
        </p:spPr>
        <p:txBody>
          <a:bodyPr/>
          <a:lstStyle>
            <a:lvl1pPr>
              <a:defRPr sz="2400"/>
            </a:lvl1pPr>
          </a:lstStyle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77600" y="6400801"/>
            <a:ext cx="880241" cy="457200"/>
          </a:xfrm>
        </p:spPr>
        <p:txBody>
          <a:bodyPr/>
          <a:lstStyle>
            <a:lvl1pPr algn="ctr">
              <a:defRPr sz="2400"/>
            </a:lvl1pPr>
          </a:lstStyle>
          <a:p>
            <a:fld id="{C2259139-D269-4888-8B3C-0734A911C75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94595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CE9E0-75C0-4631-AFE7-1EEF0B2F982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798567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F040F-8323-465B-982C-C4637726D50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123597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E591E-C9C8-4AFE-917F-7A45703A834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8655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7DBE2-5EF7-4385-B4A4-99077786BF2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3485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60834E-4F45-4681-9BB6-8EC62A4E58C5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127968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83483-C903-4751-9820-B3D2F1B3A8BE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633374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9717FE-1AE9-4FB5-A980-4F014E286FF1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617775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959A2-90DF-4745-9D6D-3F243F4FBAB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54202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59AE1A-A4D6-41C8-86ED-B791855C561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959733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32A10-1302-4F34-8169-F412D07304B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1573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2088F-0D17-4C22-8881-F81AB3B2DB6C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761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47BBE-94BE-4A6F-819C-FD708FCA5277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707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71AF2A-36DB-49C7-8494-D14C2A7BBB89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2541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927B3-7DB7-4022-8193-6F00D9005EA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0131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C1ADA-C956-460A-A4AA-B1B400DABEB1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437130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33AF2-933E-4E9C-AF3E-FAC89C80D66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8276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68CEF4-B4CD-4A70-B446-1F02C753AEDC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5509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2C2B95-B4A7-496F-A91F-7732F98C3FEC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576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55509-FEC0-4A36-9C87-95BE430DDCE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112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278105-1EC5-428C-9849-79DF47ED6C0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20454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DB7D85-FB24-455F-8394-F7CC04D041F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48152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F48C7B-5945-448C-AAAC-4C4136A4CDC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8839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9DF-0D5E-4012-8D20-2C510683FEA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0962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DCA2E-5F91-4303-932F-720A1BB101C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96207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24158-95E1-4C91-871A-62ED3C9E43B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735259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45E2C7-52B2-4897-A873-B2B2B5CA8A7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3165376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3A254-5A7E-471A-8DF0-3F18CED1A13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37423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975B5-328E-4819-94F8-42B501B7ED6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63747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F750D4-1E0D-43AF-A487-1BA081E8D312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96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A1538-C155-45CA-9B9D-85E5173B6931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47953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04A1-131A-4C2A-9AFA-2BF0BF2F7C8B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6126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803E5-8C51-4C5D-B5D3-386CF8AFE0D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2190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1BF61-BD1B-431C-A8FB-90F9B700D52A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9F94-58C0-40A3-B012-C9028AB515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310521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AFD2E-7659-4BDD-8829-2B314B3ACAD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CF125-B541-46E2-A712-0E3E14A14A4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812484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6F24A-3385-48AA-BD43-14FC1ED1C85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C738-4FD6-4403-B7FA-7799B7AB5D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712059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E3DE4-3635-4113-8373-DA810CA9C1F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C90-4631-487E-9934-821D352EC12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74706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0A09A8-69EF-4201-A18C-0D827F352DB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D1E3-4F25-4EFF-9922-A4E2396E28F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954797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09459-EA05-4FC6-8F8B-38F74462D04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BEB40-520C-4A3B-8EC6-0EA2370498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793203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F7A61-4125-4D27-80B7-FD60FF3B1FF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2"/>
            <a:ext cx="12192000" cy="6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6911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CF506-3A03-4829-AF79-F886DDDD228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7989-2949-4A7A-8291-DF1A5C8F5BE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10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146CB-D27B-4BFC-81EC-F5C3DC75D4A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6219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0A116-D368-4B19-9E79-E621007E5AC9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866A-7939-48FF-988B-D3A1828E50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585177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E6282A-9E18-4ADD-93EC-054F93C3222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27731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1B85C-66FC-4239-BE7F-F06C893C713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9679074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D8555-2B7A-451D-826C-F0587C886C05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930035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07C7-550C-483A-A1A7-D0C35779FD6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724262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A7562A-E564-41E7-A0D1-D8A4BE400B5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9528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5185E-7910-4C17-B4D2-3FE90938017B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83140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AFD8D2-5838-402B-86CF-18D5427A80B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1C7334-FA20-4DBD-B2E8-48132407AA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2034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6D3FA-036C-4D66-BBC2-91940037AAD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51743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5DD9B-35C5-46B0-AE66-E404DEB9E00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1537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BB4E7-9E2D-4EB2-967A-9FD0DF8B49CA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993066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1DDA23-0301-4508-A8D9-210E2D21014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94239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87E45-AC6E-4249-9803-6A15A5C3157D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57970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46EA5-CF5F-45CC-9D04-135B30D6DE6E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4988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031A3-0AA5-4AA5-9B6B-8186655E15A5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21499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D8114-638C-4276-80C3-3DB4AABF2464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7508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4F676-8FF1-4E49-9C79-01215FAABEC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44392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F8AA5-A03F-40BC-88B8-C139EE65303F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42134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11899-87E2-4E3E-8A30-21CB0667C5A7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34582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8AE50-981B-4B56-B859-1122EE5B402C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221122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092A0-979D-4B9E-9700-7DAAC3223CC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899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FAC87-6186-4392-B3E9-4D1C3EF5C883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1650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C499CF-F992-444C-8BC8-F01632D6C81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64756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B1073-2716-4DD6-ACA1-D9F41E4F2A79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33829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C86E8-4D4D-4DF2-8D79-154DA88B129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36393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090B1-E7C8-4BD4-A900-878F9EE2946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529428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72189-4222-4C30-B489-F1C4365C10C6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80710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2160B-0DED-42FE-B737-3EA435ECF4AC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12147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09305A9-846D-4BF7-899A-75553B76C7EC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34C9F94-58C0-40A3-B012-C9028AB515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885604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AB5CD6-570A-406A-ADF5-C2E981FEB17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6CF125-B541-46E2-A712-0E3E14A14A4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357571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52B0D25-2EDC-476A-BE9E-653D4EDAFCB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374C738-4FD6-4403-B7FA-7799B7AB5D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85614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2F0D4EB-D5B2-4A31-A0AE-CF1D0DD73B3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AEDC90-4631-487E-9934-821D352EC12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3548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B1CA0-51F9-424C-AC4A-0DD3115FDA5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97414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314AE72-3DA4-4310-8EF4-02DA36FB79B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CAD1E3-4F25-4EFF-9922-A4E2396E28F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996670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E8834F-2F06-44E6-BE3D-C3F498764BC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3BEB40-520C-4A3B-8EC6-0EA2370498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892448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6C7B14D-CF45-433C-9F1D-681676BC136F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FC44C7-D2E0-468F-9982-C17BECCBEBE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02"/>
            <a:ext cx="12192000" cy="683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21605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433C5C-8E6C-4290-8CBC-DC02560316B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F47989-2949-4A7A-8291-DF1A5C8F5BE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812233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ED59928-520C-44D0-98AA-189ACF194903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52866A-7939-48FF-988B-D3A1828E50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453447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AA479C-05ED-4A0E-904E-2A7313F6631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1C7334-FA20-4DBD-B2E8-48132407AA9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4210063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FB9126-8B37-45BB-B122-FD6D321EC34A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9606258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7"/>
            <a:ext cx="8689976" cy="250921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2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E962A-7E78-4BA0-A700-BCFE23B0EE8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4C9F94-58C0-40A3-B012-C9028AB5159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764934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103638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A242A-87C1-4778-8958-F8109D8A0B9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6CF125-B541-46E2-A712-0E3E14A14A4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53077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828565"/>
            <a:ext cx="10351752" cy="2736819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3657459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04D3E-709D-405B-B9D1-20C05C56D14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74C738-4FD6-4403-B7FA-7799B7AB5D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54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AEDF8-7CDB-4560-9932-691A06DFC295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52785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3" y="2367094"/>
            <a:ext cx="5106027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4"/>
            <a:ext cx="5105400" cy="342410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E261D-13C0-4BBD-8B82-0C154A3C245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AEDC90-4631-487E-9934-821D352EC12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55023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5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5" y="3051014"/>
            <a:ext cx="5106027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1" y="3051014"/>
            <a:ext cx="5105401" cy="2740187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F4957-E5C1-48F7-8CC1-8500A3FA73D9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CAD1E3-4F25-4EFF-9922-A4E2396E28FA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84110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79CB-5F89-49FE-9542-3FA1F467CDC7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3BEB40-520C-4A3B-8EC6-0EA23704988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017747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D210D-787C-4D57-A8EC-E5810CA269C2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1180526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3" y="609602"/>
            <a:ext cx="6200163" cy="518159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6" y="2632852"/>
            <a:ext cx="3935689" cy="3158348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15CB1-3608-441C-8BD9-3D4669C5B900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47989-2949-4A7A-8291-DF1A5C8F5BE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852546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6" y="609600"/>
            <a:ext cx="5934969" cy="2023254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9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32854"/>
            <a:ext cx="5934949" cy="3158347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9A67F-D8A1-4476-BF69-07D0BC12DE36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52866A-7939-48FF-988B-D3A1828E5073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647183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4289374"/>
            <a:ext cx="10364432" cy="81161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5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5108728"/>
            <a:ext cx="10364452" cy="682472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18F4F-F47A-493B-86DA-B9A36383C5E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849779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1"/>
            <a:ext cx="10364452" cy="3427245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74359-562A-49C4-BF9A-D8DC3F5F7F69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76723543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5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372798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B4F58-65CB-412B-AF6A-0F66F095BFCC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9" y="2993578"/>
            <a:ext cx="609600" cy="584776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2215296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3"/>
            <a:ext cx="10364452" cy="2511835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56ECC-6FEC-4F20-8BD6-9FDBC48BC71A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6885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3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0.xml"/><Relationship Id="rId13" Type="http://schemas.openxmlformats.org/officeDocument/2006/relationships/slideLayout" Target="../slideLayouts/slideLayout155.xml"/><Relationship Id="rId18" Type="http://schemas.openxmlformats.org/officeDocument/2006/relationships/slideLayout" Target="../slideLayouts/slideLayout160.xml"/><Relationship Id="rId3" Type="http://schemas.openxmlformats.org/officeDocument/2006/relationships/slideLayout" Target="../slideLayouts/slideLayout145.xml"/><Relationship Id="rId7" Type="http://schemas.openxmlformats.org/officeDocument/2006/relationships/slideLayout" Target="../slideLayouts/slideLayout149.xml"/><Relationship Id="rId12" Type="http://schemas.openxmlformats.org/officeDocument/2006/relationships/slideLayout" Target="../slideLayouts/slideLayout154.xml"/><Relationship Id="rId17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4.xml"/><Relationship Id="rId16" Type="http://schemas.openxmlformats.org/officeDocument/2006/relationships/slideLayout" Target="../slideLayouts/slideLayout15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43.xml"/><Relationship Id="rId6" Type="http://schemas.openxmlformats.org/officeDocument/2006/relationships/slideLayout" Target="../slideLayouts/slideLayout148.xml"/><Relationship Id="rId11" Type="http://schemas.openxmlformats.org/officeDocument/2006/relationships/slideLayout" Target="../slideLayouts/slideLayout153.xml"/><Relationship Id="rId5" Type="http://schemas.openxmlformats.org/officeDocument/2006/relationships/slideLayout" Target="../slideLayouts/slideLayout147.xml"/><Relationship Id="rId15" Type="http://schemas.openxmlformats.org/officeDocument/2006/relationships/slideLayout" Target="../slideLayouts/slideLayout157.xml"/><Relationship Id="rId10" Type="http://schemas.openxmlformats.org/officeDocument/2006/relationships/slideLayout" Target="../slideLayouts/slideLayout152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46.xml"/><Relationship Id="rId9" Type="http://schemas.openxmlformats.org/officeDocument/2006/relationships/slideLayout" Target="../slideLayouts/slideLayout151.xml"/><Relationship Id="rId14" Type="http://schemas.openxmlformats.org/officeDocument/2006/relationships/slideLayout" Target="../slideLayouts/slideLayout15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63.xml"/><Relationship Id="rId7" Type="http://schemas.openxmlformats.org/officeDocument/2006/relationships/slideLayout" Target="../slideLayouts/slideLayout167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61.xml"/><Relationship Id="rId6" Type="http://schemas.openxmlformats.org/officeDocument/2006/relationships/slideLayout" Target="../slideLayouts/slideLayout166.xml"/><Relationship Id="rId11" Type="http://schemas.openxmlformats.org/officeDocument/2006/relationships/slideLayout" Target="../slideLayouts/slideLayout171.xml"/><Relationship Id="rId5" Type="http://schemas.openxmlformats.org/officeDocument/2006/relationships/slideLayout" Target="../slideLayouts/slideLayout165.xml"/><Relationship Id="rId10" Type="http://schemas.openxmlformats.org/officeDocument/2006/relationships/slideLayout" Target="../slideLayouts/slideLayout170.xml"/><Relationship Id="rId4" Type="http://schemas.openxmlformats.org/officeDocument/2006/relationships/slideLayout" Target="../slideLayouts/slideLayout164.xml"/><Relationship Id="rId9" Type="http://schemas.openxmlformats.org/officeDocument/2006/relationships/slideLayout" Target="../slideLayouts/slideLayout169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13" Type="http://schemas.openxmlformats.org/officeDocument/2006/relationships/slideLayout" Target="../slideLayouts/slideLayout195.xml"/><Relationship Id="rId18" Type="http://schemas.openxmlformats.org/officeDocument/2006/relationships/slideLayout" Target="../slideLayouts/slideLayout20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slideLayout" Target="../slideLayouts/slideLayout194.xml"/><Relationship Id="rId17" Type="http://schemas.openxmlformats.org/officeDocument/2006/relationships/slideLayout" Target="../slideLayouts/slideLayout199.xml"/><Relationship Id="rId2" Type="http://schemas.openxmlformats.org/officeDocument/2006/relationships/slideLayout" Target="../slideLayouts/slideLayout184.xml"/><Relationship Id="rId16" Type="http://schemas.openxmlformats.org/officeDocument/2006/relationships/slideLayout" Target="../slideLayouts/slideLayout198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5" Type="http://schemas.openxmlformats.org/officeDocument/2006/relationships/slideLayout" Target="../slideLayouts/slideLayout197.xml"/><Relationship Id="rId10" Type="http://schemas.openxmlformats.org/officeDocument/2006/relationships/slideLayout" Target="../slideLayouts/slideLayout192.xml"/><Relationship Id="rId19" Type="http://schemas.openxmlformats.org/officeDocument/2006/relationships/theme" Target="../theme/theme15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Relationship Id="rId14" Type="http://schemas.openxmlformats.org/officeDocument/2006/relationships/slideLayout" Target="../slideLayouts/slideLayout196.xml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theme" Target="../theme/theme16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204.xml"/><Relationship Id="rId1" Type="http://schemas.openxmlformats.org/officeDocument/2006/relationships/slideLayout" Target="../slideLayouts/slideLayout20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theme" Target="../theme/theme18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5.xml"/><Relationship Id="rId13" Type="http://schemas.openxmlformats.org/officeDocument/2006/relationships/slideLayout" Target="../slideLayouts/slideLayout220.xml"/><Relationship Id="rId18" Type="http://schemas.openxmlformats.org/officeDocument/2006/relationships/theme" Target="../theme/theme19.xml"/><Relationship Id="rId3" Type="http://schemas.openxmlformats.org/officeDocument/2006/relationships/slideLayout" Target="../slideLayouts/slideLayout210.xml"/><Relationship Id="rId7" Type="http://schemas.openxmlformats.org/officeDocument/2006/relationships/slideLayout" Target="../slideLayouts/slideLayout214.xml"/><Relationship Id="rId12" Type="http://schemas.openxmlformats.org/officeDocument/2006/relationships/slideLayout" Target="../slideLayouts/slideLayout219.xml"/><Relationship Id="rId17" Type="http://schemas.openxmlformats.org/officeDocument/2006/relationships/slideLayout" Target="../slideLayouts/slideLayout224.xml"/><Relationship Id="rId2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23.xml"/><Relationship Id="rId1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13.xml"/><Relationship Id="rId11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212.xml"/><Relationship Id="rId15" Type="http://schemas.openxmlformats.org/officeDocument/2006/relationships/slideLayout" Target="../slideLayouts/slideLayout222.xml"/><Relationship Id="rId10" Type="http://schemas.openxmlformats.org/officeDocument/2006/relationships/slideLayout" Target="../slideLayouts/slideLayout217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11.xml"/><Relationship Id="rId9" Type="http://schemas.openxmlformats.org/officeDocument/2006/relationships/slideLayout" Target="../slideLayouts/slideLayout216.xml"/><Relationship Id="rId14" Type="http://schemas.openxmlformats.org/officeDocument/2006/relationships/slideLayout" Target="../slideLayouts/slideLayout22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41.xml"/><Relationship Id="rId2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slideLayout" Target="../slideLayouts/slideLayout7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70.xml"/><Relationship Id="rId17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74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6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288"/>
            <a:ext cx="12192000" cy="6839712"/>
          </a:xfrm>
          <a:prstGeom prst="rect">
            <a:avLst/>
          </a:prstGeom>
        </p:spPr>
      </p:pic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8686800" y="6324599"/>
            <a:ext cx="1828800" cy="36512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B4112C4-ACB8-4FED-9C4A-B35F9FF717E4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20400" y="6324601"/>
            <a:ext cx="1221417" cy="36512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756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200" r:id="rId1"/>
    <p:sldLayoutId id="2147484201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08897A5-3DA5-4979-8E92-F4FC9A91CE62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9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4" y="203201"/>
            <a:ext cx="11137900" cy="48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7891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20" r:id="rId1"/>
    <p:sldLayoutId id="2147484521" r:id="rId2"/>
    <p:sldLayoutId id="2147484522" r:id="rId3"/>
    <p:sldLayoutId id="2147484523" r:id="rId4"/>
    <p:sldLayoutId id="2147484524" r:id="rId5"/>
    <p:sldLayoutId id="2147484525" r:id="rId6"/>
    <p:sldLayoutId id="2147484526" r:id="rId7"/>
    <p:sldLayoutId id="2147484527" r:id="rId8"/>
    <p:sldLayoutId id="2147484528" r:id="rId9"/>
    <p:sldLayoutId id="2147484529" r:id="rId10"/>
    <p:sldLayoutId id="2147484530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18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342892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685783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028675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371566" algn="l" rtl="0" eaLnBrk="1" fontAlgn="base" hangingPunct="1">
        <a:spcBef>
          <a:spcPct val="0"/>
        </a:spcBef>
        <a:spcAft>
          <a:spcPct val="0"/>
        </a:spcAft>
        <a:defRPr sz="18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257168" indent="-25716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557199" indent="-214308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1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857228" indent="-171446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1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200120" indent="-171446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15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1543012" indent="-171446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15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1885903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7AFB1C8-52A0-4151-9CDF-13DCA303094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0289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  <p:sldLayoutId id="2147484535" r:id="rId4"/>
    <p:sldLayoutId id="2147484536" r:id="rId5"/>
    <p:sldLayoutId id="2147484537" r:id="rId6"/>
    <p:sldLayoutId id="2147484538" r:id="rId7"/>
    <p:sldLayoutId id="2147484539" r:id="rId8"/>
    <p:sldLayoutId id="2147484540" r:id="rId9"/>
    <p:sldLayoutId id="2147484541" r:id="rId10"/>
    <p:sldLayoutId id="2147484542" r:id="rId11"/>
    <p:sldLayoutId id="2147484543" r:id="rId12"/>
    <p:sldLayoutId id="2147484544" r:id="rId13"/>
    <p:sldLayoutId id="2147484545" r:id="rId14"/>
    <p:sldLayoutId id="2147484546" r:id="rId15"/>
    <p:sldLayoutId id="2147484547" r:id="rId16"/>
    <p:sldLayoutId id="2147484548" r:id="rId17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29325515-541F-414F-A684-F20A915D04D8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1670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550" r:id="rId1"/>
    <p:sldLayoutId id="2147484551" r:id="rId2"/>
    <p:sldLayoutId id="2147484552" r:id="rId3"/>
    <p:sldLayoutId id="2147484553" r:id="rId4"/>
    <p:sldLayoutId id="2147484554" r:id="rId5"/>
    <p:sldLayoutId id="2147484555" r:id="rId6"/>
    <p:sldLayoutId id="2147484556" r:id="rId7"/>
    <p:sldLayoutId id="2147484557" r:id="rId8"/>
    <p:sldLayoutId id="2147484558" r:id="rId9"/>
    <p:sldLayoutId id="2147484559" r:id="rId10"/>
    <p:sldLayoutId id="2147484560" r:id="rId11"/>
    <p:sldLayoutId id="2147484561" r:id="rId12"/>
    <p:sldLayoutId id="2147484562" r:id="rId13"/>
    <p:sldLayoutId id="2147484563" r:id="rId14"/>
    <p:sldLayoutId id="2147484564" r:id="rId15"/>
    <p:sldLayoutId id="2147484565" r:id="rId16"/>
    <p:sldLayoutId id="2147484566" r:id="rId17"/>
    <p:sldLayoutId id="2147484567" r:id="rId18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33CC"/>
            </a:gs>
            <a:gs pos="50000">
              <a:srgbClr val="0033CC">
                <a:gamma/>
                <a:shade val="46275"/>
                <a:invGamma/>
              </a:srgbClr>
            </a:gs>
            <a:gs pos="100000">
              <a:srgbClr val="0033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9CFCC987-E502-4041-AE79-D7187763DB84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701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  <p:sldLayoutId id="2147484614" r:id="rId4"/>
    <p:sldLayoutId id="2147484615" r:id="rId5"/>
    <p:sldLayoutId id="2147484616" r:id="rId6"/>
    <p:sldLayoutId id="2147484617" r:id="rId7"/>
    <p:sldLayoutId id="2147484618" r:id="rId8"/>
    <p:sldLayoutId id="2147484619" r:id="rId9"/>
    <p:sldLayoutId id="2147484620" r:id="rId10"/>
    <p:sldLayoutId id="214748462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33CC"/>
            </a:gs>
            <a:gs pos="50000">
              <a:srgbClr val="0033CC">
                <a:gamma/>
                <a:shade val="46275"/>
                <a:invGamma/>
              </a:srgbClr>
            </a:gs>
            <a:gs pos="100000">
              <a:srgbClr val="0033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425B5C9A-3249-4FB9-9AE5-CBCFDFC656F9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endParaRPr lang="zh-CN" altLang="en-US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9C1D99FA-0E27-40A1-9EE5-7AC1659844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0222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2" r:id="rId1"/>
    <p:sldLayoutId id="2147484643" r:id="rId2"/>
    <p:sldLayoutId id="2147484644" r:id="rId3"/>
    <p:sldLayoutId id="2147484645" r:id="rId4"/>
    <p:sldLayoutId id="2147484646" r:id="rId5"/>
    <p:sldLayoutId id="2147484647" r:id="rId6"/>
    <p:sldLayoutId id="2147484648" r:id="rId7"/>
    <p:sldLayoutId id="2147484649" r:id="rId8"/>
    <p:sldLayoutId id="2147484650" r:id="rId9"/>
    <p:sldLayoutId id="2147484651" r:id="rId10"/>
    <p:sldLayoutId id="2147484652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27CE21EE-E4A4-4298-93CD-DA5D2397E23F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390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765" r:id="rId1"/>
    <p:sldLayoutId id="2147484766" r:id="rId2"/>
    <p:sldLayoutId id="2147484767" r:id="rId3"/>
    <p:sldLayoutId id="2147484768" r:id="rId4"/>
    <p:sldLayoutId id="2147484769" r:id="rId5"/>
    <p:sldLayoutId id="2147484770" r:id="rId6"/>
    <p:sldLayoutId id="2147484771" r:id="rId7"/>
    <p:sldLayoutId id="2147484772" r:id="rId8"/>
    <p:sldLayoutId id="2147484773" r:id="rId9"/>
    <p:sldLayoutId id="2147484774" r:id="rId10"/>
    <p:sldLayoutId id="2147484775" r:id="rId11"/>
    <p:sldLayoutId id="2147484776" r:id="rId12"/>
    <p:sldLayoutId id="2147484777" r:id="rId13"/>
    <p:sldLayoutId id="2147484778" r:id="rId14"/>
    <p:sldLayoutId id="2147484779" r:id="rId15"/>
    <p:sldLayoutId id="2147484780" r:id="rId16"/>
    <p:sldLayoutId id="2147484781" r:id="rId17"/>
    <p:sldLayoutId id="2147485255" r:id="rId18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288"/>
            <a:ext cx="12192000" cy="6839712"/>
          </a:xfrm>
          <a:prstGeom prst="rect">
            <a:avLst/>
          </a:prstGeom>
        </p:spPr>
      </p:pic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8686800" y="6324599"/>
            <a:ext cx="1828800" cy="36512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FBB6970-74B9-44B4-823C-08D37BD9CF5C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20400" y="6324601"/>
            <a:ext cx="1221417" cy="36512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3108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825" r:id="rId1"/>
    <p:sldLayoutId id="2147484826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" y="18288"/>
            <a:ext cx="12192000" cy="6839712"/>
          </a:xfrm>
          <a:prstGeom prst="rect">
            <a:avLst/>
          </a:prstGeom>
        </p:spPr>
      </p:pic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8686800" y="6324599"/>
            <a:ext cx="1828800" cy="36512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5EBF5C0-839D-4752-8476-09E36C91091B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20400" y="6324601"/>
            <a:ext cx="1221417" cy="36512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41125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193" r:id="rId1"/>
    <p:sldLayoutId id="2147485194" r:id="rId2"/>
    <p:sldLayoutId id="2147485256" r:id="rId3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18288"/>
            <a:ext cx="12192000" cy="6839712"/>
          </a:xfrm>
          <a:prstGeom prst="rect">
            <a:avLst/>
          </a:prstGeom>
        </p:spPr>
      </p:pic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406401" y="6324599"/>
            <a:ext cx="6672887" cy="3651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Date Placeholder 1"/>
          <p:cNvSpPr>
            <a:spLocks noGrp="1"/>
          </p:cNvSpPr>
          <p:nvPr>
            <p:ph type="dt" sz="half" idx="2"/>
          </p:nvPr>
        </p:nvSpPr>
        <p:spPr>
          <a:xfrm>
            <a:off x="8686800" y="6324599"/>
            <a:ext cx="1828800" cy="365125"/>
          </a:xfrm>
          <a:prstGeom prst="rect">
            <a:avLst/>
          </a:prstGeom>
        </p:spPr>
        <p:txBody>
          <a:bodyPr/>
          <a:lstStyle>
            <a:lvl1pPr algn="l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459475AB-A6AF-4BB2-BD88-BF1A5544CC50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11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0820400" y="6324601"/>
            <a:ext cx="1221417" cy="365123"/>
          </a:xfrm>
          <a:prstGeom prst="rect">
            <a:avLst/>
          </a:prstGeom>
        </p:spPr>
        <p:txBody>
          <a:bodyPr/>
          <a:lstStyle>
            <a:lvl1pPr algn="ctr">
              <a:defRPr sz="2400"/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3156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258" r:id="rId1"/>
    <p:sldLayoutId id="2147485259" r:id="rId2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2D08E93E-62AF-4248-95EE-F0DAA525253E}" type="datetime1">
              <a:rPr lang="zh-CN" altLang="en-US" b="0" kern="0" smtClean="0">
                <a:solidFill>
                  <a:sysClr val="windowText" lastClr="000000"/>
                </a:solidFill>
              </a:rPr>
              <a:t>2016/9/1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0FC44C7-D2E0-468F-9982-C17BECCBEBE6}" type="slidenum">
              <a:rPr lang="en-US" altLang="zh-CN" b="0" kern="0" smtClean="0">
                <a:solidFill>
                  <a:sysClr val="windowText" lastClr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 altLang="zh-CN" b="0" kern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58443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40" r:id="rId1"/>
    <p:sldLayoutId id="2147486141" r:id="rId2"/>
    <p:sldLayoutId id="2147486142" r:id="rId3"/>
    <p:sldLayoutId id="2147486143" r:id="rId4"/>
    <p:sldLayoutId id="2147486144" r:id="rId5"/>
    <p:sldLayoutId id="2147486145" r:id="rId6"/>
    <p:sldLayoutId id="2147486146" r:id="rId7"/>
    <p:sldLayoutId id="2147486147" r:id="rId8"/>
    <p:sldLayoutId id="2147486148" r:id="rId9"/>
    <p:sldLayoutId id="2147486149" r:id="rId10"/>
    <p:sldLayoutId id="2147486150" r:id="rId11"/>
    <p:sldLayoutId id="2147486151" r:id="rId12"/>
    <p:sldLayoutId id="2147486152" r:id="rId13"/>
    <p:sldLayoutId id="2147486153" r:id="rId14"/>
    <p:sldLayoutId id="2147486154" r:id="rId15"/>
    <p:sldLayoutId id="2147486155" r:id="rId16"/>
    <p:sldLayoutId id="2147486156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2C2C2C"/>
            </a:gs>
            <a:gs pos="17000">
              <a:srgbClr val="333437"/>
            </a:gs>
            <a:gs pos="83000">
              <a:srgbClr val="4C4D4F"/>
            </a:gs>
            <a:gs pos="50000">
              <a:schemeClr val="bg1">
                <a:lumMod val="27000"/>
              </a:schemeClr>
            </a:gs>
            <a:gs pos="0">
              <a:srgbClr val="2C2C2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A05FC4-4E9D-453A-AAFB-46CB0477F7D3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907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8E83DE54-9219-40F2-BC65-CDFC127BB670}" type="datetime1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2016/9/1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9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3" y="203201"/>
            <a:ext cx="11137900" cy="488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1771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09" r:id="rId1"/>
    <p:sldLayoutId id="2147484410" r:id="rId2"/>
    <p:sldLayoutId id="2147484411" r:id="rId3"/>
    <p:sldLayoutId id="2147484412" r:id="rId4"/>
    <p:sldLayoutId id="2147484413" r:id="rId5"/>
    <p:sldLayoutId id="2147484414" r:id="rId6"/>
    <p:sldLayoutId id="2147484415" r:id="rId7"/>
    <p:sldLayoutId id="2147484416" r:id="rId8"/>
    <p:sldLayoutId id="2147484417" r:id="rId9"/>
    <p:sldLayoutId id="2147484418" r:id="rId10"/>
    <p:sldLayoutId id="2147484419" r:id="rId11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189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377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566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754" algn="l" rtl="0" eaLnBrk="1" fontAlgn="base" hangingPunct="1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891" indent="-342891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32" indent="-28574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2971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160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349" indent="-228594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319969B4-B2E9-4C35-9E1E-BAFBDE6AB488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2259139-D269-4888-8B3C-0734A911C7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460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21" r:id="rId1"/>
    <p:sldLayoutId id="2147484422" r:id="rId2"/>
    <p:sldLayoutId id="2147484423" r:id="rId3"/>
    <p:sldLayoutId id="2147484424" r:id="rId4"/>
    <p:sldLayoutId id="2147484425" r:id="rId5"/>
    <p:sldLayoutId id="2147484426" r:id="rId6"/>
    <p:sldLayoutId id="2147484427" r:id="rId7"/>
    <p:sldLayoutId id="2147484428" r:id="rId8"/>
    <p:sldLayoutId id="2147484429" r:id="rId9"/>
    <p:sldLayoutId id="2147484430" r:id="rId10"/>
    <p:sldLayoutId id="2147484431" r:id="rId11"/>
    <p:sldLayoutId id="2147484432" r:id="rId12"/>
    <p:sldLayoutId id="2147484433" r:id="rId13"/>
    <p:sldLayoutId id="2147484434" r:id="rId14"/>
    <p:sldLayoutId id="2147484435" r:id="rId15"/>
    <p:sldLayoutId id="2147484436" r:id="rId16"/>
    <p:sldLayoutId id="2147484437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DB749B5-6E9C-41EC-830E-8F76188A9A0D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4021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39" r:id="rId1"/>
    <p:sldLayoutId id="2147484440" r:id="rId2"/>
    <p:sldLayoutId id="2147484441" r:id="rId3"/>
    <p:sldLayoutId id="2147484442" r:id="rId4"/>
    <p:sldLayoutId id="2147484443" r:id="rId5"/>
    <p:sldLayoutId id="2147484444" r:id="rId6"/>
    <p:sldLayoutId id="2147484445" r:id="rId7"/>
    <p:sldLayoutId id="2147484446" r:id="rId8"/>
    <p:sldLayoutId id="2147484447" r:id="rId9"/>
    <p:sldLayoutId id="2147484448" r:id="rId10"/>
    <p:sldLayoutId id="2147484449" r:id="rId11"/>
    <p:sldLayoutId id="2147484450" r:id="rId12"/>
    <p:sldLayoutId id="2147484451" r:id="rId13"/>
    <p:sldLayoutId id="2147484452" r:id="rId14"/>
    <p:sldLayoutId id="2147484453" r:id="rId15"/>
    <p:sldLayoutId id="2147484454" r:id="rId16"/>
    <p:sldLayoutId id="2147484455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92BBB15-A467-486E-B56F-4C2A378B7C8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07920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57" r:id="rId1"/>
    <p:sldLayoutId id="2147484458" r:id="rId2"/>
    <p:sldLayoutId id="2147484459" r:id="rId3"/>
    <p:sldLayoutId id="2147484460" r:id="rId4"/>
    <p:sldLayoutId id="2147484461" r:id="rId5"/>
    <p:sldLayoutId id="2147484462" r:id="rId6"/>
    <p:sldLayoutId id="2147484463" r:id="rId7"/>
    <p:sldLayoutId id="2147484464" r:id="rId8"/>
    <p:sldLayoutId id="2147484465" r:id="rId9"/>
    <p:sldLayoutId id="2147484466" r:id="rId10"/>
    <p:sldLayoutId id="2147484467" r:id="rId11"/>
    <p:sldLayoutId id="2147484468" r:id="rId12"/>
    <p:sldLayoutId id="2147484469" r:id="rId13"/>
    <p:sldLayoutId id="2147484470" r:id="rId14"/>
    <p:sldLayoutId id="2147484471" r:id="rId15"/>
    <p:sldLayoutId id="2147484472" r:id="rId16"/>
    <p:sldLayoutId id="2147484473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33CC"/>
            </a:gs>
            <a:gs pos="50000">
              <a:srgbClr val="0033CC">
                <a:gamma/>
                <a:shade val="46275"/>
                <a:invGamma/>
              </a:srgbClr>
            </a:gs>
            <a:gs pos="100000">
              <a:srgbClr val="0033C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6AE94FD8-3D15-4ACC-B9E8-38FB26AED2BE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endParaRPr lang="en-US" altLang="zh-CN"/>
          </a:p>
        </p:txBody>
      </p:sp>
      <p:sp>
        <p:nvSpPr>
          <p:cNvPr id="4813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kumimoji="1" sz="1400" b="0">
                <a:solidFill>
                  <a:schemeClr val="tx1"/>
                </a:solidFill>
                <a:latin typeface="Times New Roman" panose="02020603050405020304" pitchFamily="18" charset="0"/>
                <a:ea typeface="+mn-ea"/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55767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5" r:id="rId1"/>
    <p:sldLayoutId id="2147484476" r:id="rId2"/>
    <p:sldLayoutId id="2147484477" r:id="rId3"/>
    <p:sldLayoutId id="2147484478" r:id="rId4"/>
    <p:sldLayoutId id="2147484479" r:id="rId5"/>
    <p:sldLayoutId id="2147484480" r:id="rId6"/>
    <p:sldLayoutId id="2147484481" r:id="rId7"/>
    <p:sldLayoutId id="2147484482" r:id="rId8"/>
    <p:sldLayoutId id="2147484483" r:id="rId9"/>
    <p:sldLayoutId id="2147484484" r:id="rId10"/>
    <p:sldLayoutId id="2147484485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6" y="618519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5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A7C9BA95-4FA1-42EC-87AE-9A4EBCD0E9C1}" type="datetime1">
              <a:rPr lang="zh-CN" altLang="en-US" smtClean="0"/>
              <a:t>2016/9/1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5" y="5883277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3" y="5883277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DF1011D9-57D2-437D-A94C-B065EEA3B3C1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184601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490" r:id="rId1"/>
    <p:sldLayoutId id="2147484491" r:id="rId2"/>
    <p:sldLayoutId id="2147484492" r:id="rId3"/>
    <p:sldLayoutId id="2147484493" r:id="rId4"/>
    <p:sldLayoutId id="2147484494" r:id="rId5"/>
    <p:sldLayoutId id="2147484495" r:id="rId6"/>
    <p:sldLayoutId id="2147484496" r:id="rId7"/>
    <p:sldLayoutId id="2147484497" r:id="rId8"/>
    <p:sldLayoutId id="2147484498" r:id="rId9"/>
    <p:sldLayoutId id="2147484499" r:id="rId10"/>
    <p:sldLayoutId id="2147484500" r:id="rId11"/>
    <p:sldLayoutId id="2147484501" r:id="rId12"/>
    <p:sldLayoutId id="2147484502" r:id="rId13"/>
    <p:sldLayoutId id="2147484503" r:id="rId14"/>
    <p:sldLayoutId id="2147484504" r:id="rId15"/>
    <p:sldLayoutId id="2147484505" r:id="rId16"/>
    <p:sldLayoutId id="2147484506" r:id="rId17"/>
  </p:sldLayoutIdLst>
  <p:hf hdr="0" ftr="0" dt="0"/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sz="2700" kern="1200" cap="all" baseline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sz="15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3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20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sz="1050" kern="1200" cap="all" baseline="0">
          <a:solidFill>
            <a:schemeClr val="tx1"/>
          </a:solidFill>
          <a:effectLst>
            <a:outerShdw blurRad="47625" dist="12700" dir="2700000" algn="tl" rotWithShape="0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100000">
              <a:srgbClr val="2C2C2C"/>
            </a:gs>
            <a:gs pos="17000">
              <a:srgbClr val="333437"/>
            </a:gs>
            <a:gs pos="83000">
              <a:srgbClr val="4C4D4F"/>
            </a:gs>
            <a:gs pos="50000">
              <a:schemeClr val="bg1">
                <a:lumMod val="27000"/>
              </a:schemeClr>
            </a:gs>
            <a:gs pos="0">
              <a:srgbClr val="2C2C2C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09870-4A79-4F91-9B98-0A4CD6BC1200}" type="datetime1">
              <a:rPr lang="zh-CN" altLang="en-US" smtClean="0"/>
              <a:t>2016/9/1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7F975D-9855-48B6-A259-512122B42A2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8938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08" r:id="rId1"/>
    <p:sldLayoutId id="2147484509" r:id="rId2"/>
    <p:sldLayoutId id="2147484510" r:id="rId3"/>
    <p:sldLayoutId id="2147484511" r:id="rId4"/>
    <p:sldLayoutId id="2147484512" r:id="rId5"/>
    <p:sldLayoutId id="2147484513" r:id="rId6"/>
    <p:sldLayoutId id="2147484514" r:id="rId7"/>
    <p:sldLayoutId id="2147484515" r:id="rId8"/>
    <p:sldLayoutId id="2147484516" r:id="rId9"/>
    <p:sldLayoutId id="2147484517" r:id="rId10"/>
    <p:sldLayoutId id="2147484518" r:id="rId11"/>
  </p:sldLayoutIdLst>
  <p:hf hdr="0" ftr="0" dt="0"/>
  <p:txStyles>
    <p:titleStyle>
      <a:lvl1pPr algn="ctr" defTabSz="914378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914378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914378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1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6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slideLayout" Target="../slideLayouts/slideLayout21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3.bin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14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81400" y="2745732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第十章  </a:t>
            </a:r>
            <a:r>
              <a:rPr lang="en-US" altLang="zh-CN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lang="zh-CN" altLang="en-US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基础知识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>
                <a:solidFill>
                  <a:schemeClr val="tx1"/>
                </a:solidFill>
              </a:rPr>
              <a:pPr/>
              <a:t>1</a:t>
            </a:fld>
            <a:endParaRPr lang="en-US" altLang="zh-C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820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24716" y="7391400"/>
            <a:ext cx="1300356" cy="457200"/>
          </a:xfrm>
        </p:spPr>
        <p:txBody>
          <a:bodyPr/>
          <a:lstStyle/>
          <a:p>
            <a:fld id="{E3A51E7F-7B5A-47D7-ADF3-329004A14BE3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1066800" y="1295400"/>
            <a:ext cx="99060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(3)MFC AppWizard-Step 2 of 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对话框中主要用于选择应用程序所支持数据库方式。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关于数据库支持的选项共有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个，它们的含义如下：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None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：不包含任何数据库支持。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Header files only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：此选项包含最低限度的数据库支持。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Database view without file support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：创建对应表的一个数据库类和一个视图类，不附加标准文件支持。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Database view with file support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：创建对应表的一个数据库类和一个视图类，并附加标准文件支持。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BA44AC-FD8D-478A-935D-46C083632632}" type="slidenum">
              <a:rPr lang="en-US" altLang="zh-CN"/>
              <a:pPr/>
              <a:t>11</a:t>
            </a:fld>
            <a:endParaRPr lang="en-US" altLang="zh-CN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066800"/>
            <a:ext cx="6781800" cy="517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8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25418" y="6553201"/>
            <a:ext cx="1159548" cy="457200"/>
          </a:xfrm>
        </p:spPr>
        <p:txBody>
          <a:bodyPr/>
          <a:lstStyle/>
          <a:p>
            <a:pPr algn="l"/>
            <a:fld id="{C4D1675A-11F0-4C60-B7E3-8FBB47DF027F}" type="slidenum">
              <a:rPr lang="en-US" altLang="zh-CN"/>
              <a:pPr algn="l"/>
              <a:t>12</a:t>
            </a:fld>
            <a:endParaRPr lang="en-US" altLang="zh-CN"/>
          </a:p>
        </p:txBody>
      </p:sp>
      <p:sp>
        <p:nvSpPr>
          <p:cNvPr id="62468" name="Rectangle 4"/>
          <p:cNvSpPr>
            <a:spLocks noChangeArrowheads="1"/>
          </p:cNvSpPr>
          <p:nvPr/>
        </p:nvSpPr>
        <p:spPr bwMode="auto">
          <a:xfrm>
            <a:off x="1017776" y="533400"/>
            <a:ext cx="104394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(4)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AppWizard-Step 3 of 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对话框中选择应用程序所支持的复合文档类型。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对复合文档的支持共有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个选项。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None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：不支持任何复合文档。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Container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：应用程序作为复合文档容器，包含可以链接或嵌入的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ActiveX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Mini-server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：应用程序仅仅可以创建能够嵌入到其他应用程序中的文档，但是不能作为一个单独运行的应用程序。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Full-server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：应用程序可以单独运行，同时也可以作为一个对象嵌入到其他应用程序中。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 Both container and server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：应用程序能够作为容器包含嵌入或链接的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ActiveX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对象，同时也能够作为一个可以嵌入到其他程序中的对象。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727F3-FC96-4626-AEC9-953E8E4BB8EB}" type="slidenum">
              <a:rPr lang="en-US" altLang="zh-CN"/>
              <a:pPr/>
              <a:t>13</a:t>
            </a:fld>
            <a:endParaRPr lang="en-US" altLang="zh-CN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43001"/>
            <a:ext cx="6172200" cy="471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0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48390" y="6400801"/>
            <a:ext cx="1009451" cy="457200"/>
          </a:xfrm>
        </p:spPr>
        <p:txBody>
          <a:bodyPr/>
          <a:lstStyle/>
          <a:p>
            <a:fld id="{6A7362BC-9E6A-4B7D-913B-2A1540D97724}" type="slidenum">
              <a:rPr lang="en-US" altLang="zh-CN"/>
              <a:pPr/>
              <a:t>14</a:t>
            </a:fld>
            <a:endParaRPr lang="en-US" altLang="zh-CN"/>
          </a:p>
        </p:txBody>
      </p:sp>
      <p:sp>
        <p:nvSpPr>
          <p:cNvPr id="63492" name="Rectangle 4"/>
          <p:cNvSpPr>
            <a:spLocks noChangeArrowheads="1"/>
          </p:cNvSpPr>
          <p:nvPr/>
        </p:nvSpPr>
        <p:spPr bwMode="auto">
          <a:xfrm>
            <a:off x="990600" y="1219200"/>
            <a:ext cx="98298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(5)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AppWizard-Step 4 of 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对话框中设置应用程序的外观特征。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对应用程序外观的各个选项说明如下：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Docking toolbar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自动将工具栏添加到应用程序中。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Initial status bar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自动为用户生成状态栏。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Printing and print preview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在文件菜单中自动添加打印和打印预览菜单项。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Context-sensitive Help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在帮助菜单中自动添加索引和使用帮助菜单项。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15924" y="6400801"/>
            <a:ext cx="1041918" cy="457200"/>
          </a:xfrm>
        </p:spPr>
        <p:txBody>
          <a:bodyPr/>
          <a:lstStyle/>
          <a:p>
            <a:fld id="{7347B4C5-9BFA-4166-918F-192239946D9D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64516" name="Rectangle 4"/>
          <p:cNvSpPr>
            <a:spLocks noChangeArrowheads="1"/>
          </p:cNvSpPr>
          <p:nvPr/>
        </p:nvSpPr>
        <p:spPr bwMode="auto">
          <a:xfrm>
            <a:off x="1286124" y="1447800"/>
            <a:ext cx="98298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3D controls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：使应用程序的外观呈三维显示。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MAPI[Messaging API]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：消息应用程序接口。应用程序可以通过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MAPI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接口来发送传真、电子邮件或其他信息。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Windows Sockets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：使应用程序具有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TCP/IP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通信功能。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对工具条的外观设置有两个单选按钮，说明如下：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Normal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：创建传统风格的工具条。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Internet Explorer ReBars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：创建带有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Internet Explorer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风格的工具条。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2851C3-138E-4B24-A321-4E3DEB45EBEC}" type="slidenum">
              <a:rPr lang="en-US" altLang="zh-CN"/>
              <a:pPr/>
              <a:t>16</a:t>
            </a:fld>
            <a:endParaRPr lang="en-US" altLang="zh-CN"/>
          </a:p>
        </p:txBody>
      </p:sp>
      <p:pic>
        <p:nvPicPr>
          <p:cNvPr id="716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990600"/>
            <a:ext cx="7391400" cy="4891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A8203-61DA-41B8-A243-2D7C9721FBBE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65540" name="Rectangle 4"/>
          <p:cNvSpPr>
            <a:spLocks noChangeArrowheads="1"/>
          </p:cNvSpPr>
          <p:nvPr/>
        </p:nvSpPr>
        <p:spPr bwMode="auto">
          <a:xfrm>
            <a:off x="1104900" y="1120676"/>
            <a:ext cx="9982200" cy="4616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(6)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AppWizard-Step 5 of 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对话框中设置应用程序的风格。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设置应用程序的风格选项如下：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Standard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：创建标准的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 Explorer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：创建类似于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资源管理器风格的应用程序。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产生源文件备注的选项如下：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Yes,please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：在生成的程序框架的源文件中加入注释。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No,thank you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：不加入注释信息。</a:t>
            </a:r>
          </a:p>
          <a:p>
            <a:pPr>
              <a:spcBef>
                <a:spcPct val="50000"/>
              </a:spcBef>
            </a:pPr>
            <a:endParaRPr kumimoji="1" lang="en-US" altLang="zh-CN" sz="28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9EDCC-6BA2-4AEB-9055-E521A62C00BF}" type="slidenum">
              <a:rPr lang="en-US" altLang="zh-CN"/>
              <a:pPr/>
              <a:t>18</a:t>
            </a:fld>
            <a:endParaRPr lang="en-US" altLang="zh-CN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161256"/>
            <a:ext cx="5943600" cy="4535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7F6898-5DF4-45A1-967C-2A2964DEF8B4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66564" name="Rectangle 4"/>
          <p:cNvSpPr>
            <a:spLocks noChangeArrowheads="1"/>
          </p:cNvSpPr>
          <p:nvPr/>
        </p:nvSpPr>
        <p:spPr bwMode="auto">
          <a:xfrm>
            <a:off x="2057400" y="2209800"/>
            <a:ext cx="8610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(7)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AppWizard-Step 6 of 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对话框中，可以设置向导生成的文件名和类名。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(8)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Build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菜单中的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Build Li2_1.exe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菜单项，对工程进行编译和链接，生成可执行文件。再选择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Build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菜单中的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Execute Li2_1.exe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菜单命令运行程序。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409700" y="677822"/>
            <a:ext cx="937260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VC++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的编程中，利用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 API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函数进行编程时，大量的代码需要用户自己编写，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用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户编程的工作量较大。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1610140" y="1902189"/>
            <a:ext cx="80772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利用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和向导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(Wizard)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来编写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应用程序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:</a:t>
            </a:r>
            <a:endParaRPr kumimoji="1" lang="en-US" altLang="zh-CN" sz="28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1610140" y="2691562"/>
            <a:ext cx="937259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首先使用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Class 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来生成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应用程序的基本框架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5791200" y="3334172"/>
            <a:ext cx="609600" cy="685800"/>
          </a:xfrm>
          <a:prstGeom prst="downArrow">
            <a:avLst>
              <a:gd name="adj1" fmla="val 50000"/>
              <a:gd name="adj2" fmla="val 28125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vert="eaVert"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1610140" y="4149561"/>
            <a:ext cx="8971719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然后用</a:t>
            </a:r>
            <a:r>
              <a:rPr kumimoji="1" lang="en-US" altLang="zh-CN" sz="2800" err="1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ClassWizard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来建立应用程序的类、消息处理、数据处理函数或定义控件的属性、事件和方法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8" name="AutoShape 11"/>
          <p:cNvSpPr>
            <a:spLocks noChangeArrowheads="1"/>
          </p:cNvSpPr>
          <p:nvPr/>
        </p:nvSpPr>
        <p:spPr bwMode="auto">
          <a:xfrm>
            <a:off x="5791200" y="5219438"/>
            <a:ext cx="609600" cy="762000"/>
          </a:xfrm>
          <a:prstGeom prst="downArrow">
            <a:avLst>
              <a:gd name="adj1" fmla="val 50000"/>
              <a:gd name="adj2" fmla="val 31250"/>
            </a:avLst>
          </a:prstGeom>
          <a:solidFill>
            <a:schemeClr val="tx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vert="eaVert"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 Box 9"/>
          <p:cNvSpPr txBox="1">
            <a:spLocks noChangeArrowheads="1"/>
          </p:cNvSpPr>
          <p:nvPr/>
        </p:nvSpPr>
        <p:spPr bwMode="auto">
          <a:xfrm>
            <a:off x="1610140" y="5981438"/>
            <a:ext cx="81692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最后把各应用程序所要求的功能添加到类中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8747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utoUpdateAnimBg="0"/>
      <p:bldP spid="4" grpId="0" autoUpdateAnimBg="0"/>
      <p:bldP spid="5" grpId="0" autoUpdateAnimBg="0"/>
      <p:bldP spid="7" grpId="0" autoUpdateAnimBg="0"/>
      <p:bldP spid="9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652BF-B3A0-412E-AF3A-E605E56924BC}" type="slidenum">
              <a:rPr lang="en-US" altLang="zh-CN"/>
              <a:pPr/>
              <a:t>20</a:t>
            </a:fld>
            <a:endParaRPr lang="en-US" altLang="zh-CN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1447800"/>
            <a:ext cx="6248400" cy="4768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3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ACDAE8-0440-4948-BFEF-67BDD04FC1CB}" type="slidenum">
              <a:rPr lang="en-US" altLang="zh-CN"/>
              <a:pPr/>
              <a:t>21</a:t>
            </a:fld>
            <a:endParaRPr lang="en-US" altLang="zh-CN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914400"/>
            <a:ext cx="5943600" cy="5564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74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D9FAB-8203-42BD-8A23-E444E0EB6758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75780" name="Rectangle 4"/>
          <p:cNvSpPr>
            <a:spLocks noChangeArrowheads="1"/>
          </p:cNvSpPr>
          <p:nvPr/>
        </p:nvSpPr>
        <p:spPr bwMode="auto">
          <a:xfrm>
            <a:off x="1981200" y="180976"/>
            <a:ext cx="7735888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10.3  MFC</a:t>
            </a:r>
            <a:r>
              <a:rPr kumimoji="1" lang="zh-CN" altLang="en-US" sz="3200">
                <a:solidFill>
                  <a:srgbClr val="FF0000"/>
                </a:solidFill>
                <a:latin typeface="Times New Roman" panose="02020603050405020304" pitchFamily="18" charset="0"/>
                <a:ea typeface="楷体_GB2312" pitchFamily="49" charset="-122"/>
              </a:rPr>
              <a:t>类的组织结构及主要的类的方法</a:t>
            </a:r>
            <a:br>
              <a:rPr kumimoji="1" lang="zh-CN" altLang="en-US" sz="2800">
                <a:solidFill>
                  <a:schemeClr val="bg1"/>
                </a:solidFill>
                <a:latin typeface="Times New Roman" panose="02020603050405020304" pitchFamily="18" charset="0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10.3.1 MFC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类的组织结构</a:t>
            </a:r>
          </a:p>
        </p:txBody>
      </p:sp>
      <p:sp>
        <p:nvSpPr>
          <p:cNvPr id="75781" name="Rectangle 5"/>
          <p:cNvSpPr>
            <a:spLocks noChangeArrowheads="1"/>
          </p:cNvSpPr>
          <p:nvPr/>
        </p:nvSpPr>
        <p:spPr bwMode="auto">
          <a:xfrm>
            <a:off x="1905000" y="1295401"/>
            <a:ext cx="7423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下图是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应用程序框架结构类的继承关系。</a:t>
            </a:r>
          </a:p>
        </p:txBody>
      </p:sp>
      <p:graphicFrame>
        <p:nvGraphicFramePr>
          <p:cNvPr id="75782" name="Object 6"/>
          <p:cNvGraphicFramePr>
            <a:graphicFrameLocks noChangeAspect="1"/>
          </p:cNvGraphicFramePr>
          <p:nvPr/>
        </p:nvGraphicFramePr>
        <p:xfrm>
          <a:off x="2057400" y="2286000"/>
          <a:ext cx="8305800" cy="369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8" r:id="rId3" imgW="4691380" imgH="1823720" progId="Word.Picture.8">
                  <p:embed/>
                </p:oleObj>
              </mc:Choice>
              <mc:Fallback>
                <p:oleObj r:id="rId3" imgW="4691380" imgH="1823720" progId="Word.Picture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286000"/>
                        <a:ext cx="8305800" cy="36909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905000" y="1441451"/>
            <a:ext cx="2540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CC"/>
                    </a:gs>
                    <a:gs pos="50000">
                      <a:srgbClr val="FFFFFF"/>
                    </a:gs>
                    <a:gs pos="100000">
                      <a:srgbClr val="FFFFCC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根类：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CObject</a:t>
            </a:r>
          </a:p>
        </p:txBody>
      </p:sp>
      <p:sp>
        <p:nvSpPr>
          <p:cNvPr id="5" name="Text Box 25"/>
          <p:cNvSpPr txBox="1">
            <a:spLocks noChangeArrowheads="1"/>
          </p:cNvSpPr>
          <p:nvPr/>
        </p:nvSpPr>
        <p:spPr bwMode="auto">
          <a:xfrm>
            <a:off x="1905000" y="2057400"/>
            <a:ext cx="2743200" cy="265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中多数类和用户自定义子类的根类，是抽象基类。它提供了许多编程所需的公共操作。</a:t>
            </a:r>
          </a:p>
        </p:txBody>
      </p:sp>
      <p:sp>
        <p:nvSpPr>
          <p:cNvPr id="6" name="Text Box 26"/>
          <p:cNvSpPr txBox="1">
            <a:spLocks noChangeArrowheads="1"/>
          </p:cNvSpPr>
          <p:nvPr/>
        </p:nvSpPr>
        <p:spPr bwMode="auto">
          <a:xfrm>
            <a:off x="4876800" y="1447801"/>
            <a:ext cx="21336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对象的建立</a:t>
            </a:r>
          </a:p>
        </p:txBody>
      </p:sp>
      <p:sp>
        <p:nvSpPr>
          <p:cNvPr id="7" name="Text Box 27"/>
          <p:cNvSpPr txBox="1">
            <a:spLocks noChangeArrowheads="1"/>
          </p:cNvSpPr>
          <p:nvPr/>
        </p:nvSpPr>
        <p:spPr bwMode="auto">
          <a:xfrm>
            <a:off x="4953000" y="2438401"/>
            <a:ext cx="2057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对象的删除</a:t>
            </a:r>
          </a:p>
        </p:txBody>
      </p:sp>
      <p:sp>
        <p:nvSpPr>
          <p:cNvPr id="8" name="Text Box 29"/>
          <p:cNvSpPr txBox="1">
            <a:spLocks noChangeArrowheads="1"/>
          </p:cNvSpPr>
          <p:nvPr/>
        </p:nvSpPr>
        <p:spPr bwMode="auto">
          <a:xfrm>
            <a:off x="5105401" y="4267200"/>
            <a:ext cx="16367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运行时信息</a:t>
            </a:r>
          </a:p>
        </p:txBody>
      </p:sp>
      <p:sp>
        <p:nvSpPr>
          <p:cNvPr id="9" name="Text Box 30"/>
          <p:cNvSpPr txBox="1">
            <a:spLocks noChangeArrowheads="1"/>
          </p:cNvSpPr>
          <p:nvPr/>
        </p:nvSpPr>
        <p:spPr bwMode="auto">
          <a:xfrm>
            <a:off x="5029200" y="5334000"/>
            <a:ext cx="2209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对象诊断输出</a:t>
            </a:r>
          </a:p>
        </p:txBody>
      </p:sp>
      <p:sp>
        <p:nvSpPr>
          <p:cNvPr id="10" name="Text Box 31"/>
          <p:cNvSpPr txBox="1">
            <a:spLocks noChangeArrowheads="1"/>
          </p:cNvSpPr>
          <p:nvPr/>
        </p:nvSpPr>
        <p:spPr bwMode="auto">
          <a:xfrm>
            <a:off x="5105401" y="3276600"/>
            <a:ext cx="1636713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串行化支持</a:t>
            </a:r>
          </a:p>
        </p:txBody>
      </p:sp>
      <p:sp>
        <p:nvSpPr>
          <p:cNvPr id="11" name="AutoShape 33"/>
          <p:cNvSpPr>
            <a:spLocks/>
          </p:cNvSpPr>
          <p:nvPr/>
        </p:nvSpPr>
        <p:spPr bwMode="auto">
          <a:xfrm>
            <a:off x="4648200" y="1828800"/>
            <a:ext cx="152400" cy="4038600"/>
          </a:xfrm>
          <a:prstGeom prst="leftBrace">
            <a:avLst>
              <a:gd name="adj1" fmla="val 220833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xtLst/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Text Box 43"/>
          <p:cNvSpPr txBox="1">
            <a:spLocks noChangeArrowheads="1"/>
          </p:cNvSpPr>
          <p:nvPr/>
        </p:nvSpPr>
        <p:spPr bwMode="auto">
          <a:xfrm>
            <a:off x="6858000" y="2514600"/>
            <a:ext cx="9906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绘图和打印类</a:t>
            </a:r>
          </a:p>
        </p:txBody>
      </p:sp>
      <p:sp>
        <p:nvSpPr>
          <p:cNvPr id="13" name="Text Box 44"/>
          <p:cNvSpPr txBox="1">
            <a:spLocks noChangeArrowheads="1"/>
          </p:cNvSpPr>
          <p:nvPr/>
        </p:nvSpPr>
        <p:spPr bwMode="auto">
          <a:xfrm>
            <a:off x="7791451" y="2590801"/>
            <a:ext cx="307167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输出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设备相关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绘图工具类</a:t>
            </a:r>
          </a:p>
        </p:txBody>
      </p:sp>
      <p:sp>
        <p:nvSpPr>
          <p:cNvPr id="14" name="AutoShape 45"/>
          <p:cNvSpPr>
            <a:spLocks/>
          </p:cNvSpPr>
          <p:nvPr/>
        </p:nvSpPr>
        <p:spPr bwMode="auto">
          <a:xfrm>
            <a:off x="7620000" y="2743200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39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518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940E-63F1-4D35-9CA3-4EF964965DAF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54277" name="Text Box 5"/>
          <p:cNvSpPr txBox="1">
            <a:spLocks noChangeArrowheads="1"/>
          </p:cNvSpPr>
          <p:nvPr/>
        </p:nvSpPr>
        <p:spPr bwMode="auto">
          <a:xfrm>
            <a:off x="3992564" y="228601"/>
            <a:ext cx="2865437" cy="282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应用程序和线程支持类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命令相关类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文档类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文档模板类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视类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体系结构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框架窗口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体系结构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54278" name="Text Box 6"/>
          <p:cNvSpPr txBox="1">
            <a:spLocks noChangeArrowheads="1"/>
          </p:cNvSpPr>
          <p:nvPr/>
        </p:nvSpPr>
        <p:spPr bwMode="auto">
          <a:xfrm>
            <a:off x="1981200" y="644525"/>
            <a:ext cx="1676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应用程序体系结构类</a:t>
            </a:r>
          </a:p>
        </p:txBody>
      </p:sp>
      <p:sp>
        <p:nvSpPr>
          <p:cNvPr id="54279" name="AutoShape 7"/>
          <p:cNvSpPr>
            <a:spLocks/>
          </p:cNvSpPr>
          <p:nvPr/>
        </p:nvSpPr>
        <p:spPr bwMode="auto">
          <a:xfrm>
            <a:off x="3730626" y="339726"/>
            <a:ext cx="155575" cy="2479675"/>
          </a:xfrm>
          <a:prstGeom prst="leftBrace">
            <a:avLst>
              <a:gd name="adj1" fmla="val 132823"/>
              <a:gd name="adj2" fmla="val 50000"/>
            </a:avLst>
          </a:prstGeom>
          <a:noFill/>
          <a:ln w="603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4280" name="Text Box 8"/>
          <p:cNvSpPr txBox="1">
            <a:spLocks noChangeArrowheads="1"/>
          </p:cNvSpPr>
          <p:nvPr/>
        </p:nvSpPr>
        <p:spPr bwMode="auto">
          <a:xfrm>
            <a:off x="7391400" y="676275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简单数据类型类</a:t>
            </a:r>
          </a:p>
        </p:txBody>
      </p:sp>
      <p:sp>
        <p:nvSpPr>
          <p:cNvPr id="54287" name="Text Box 15"/>
          <p:cNvSpPr txBox="1">
            <a:spLocks noChangeArrowheads="1"/>
          </p:cNvSpPr>
          <p:nvPr/>
        </p:nvSpPr>
        <p:spPr bwMode="auto">
          <a:xfrm>
            <a:off x="1524000" y="3678239"/>
            <a:ext cx="13906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窗口、对话框和控件类</a:t>
            </a:r>
          </a:p>
        </p:txBody>
      </p:sp>
      <p:sp>
        <p:nvSpPr>
          <p:cNvPr id="54288" name="Text Box 16"/>
          <p:cNvSpPr txBox="1">
            <a:spLocks noChangeArrowheads="1"/>
          </p:cNvSpPr>
          <p:nvPr/>
        </p:nvSpPr>
        <p:spPr bwMode="auto">
          <a:xfrm>
            <a:off x="3192464" y="3497263"/>
            <a:ext cx="3430747" cy="1471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框架窗口类（窗口）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视类（窗口）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对话框类</a:t>
            </a:r>
          </a:p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控件条类</a:t>
            </a:r>
          </a:p>
        </p:txBody>
      </p:sp>
      <p:sp>
        <p:nvSpPr>
          <p:cNvPr id="54289" name="AutoShape 17"/>
          <p:cNvSpPr>
            <a:spLocks/>
          </p:cNvSpPr>
          <p:nvPr/>
        </p:nvSpPr>
        <p:spPr bwMode="auto">
          <a:xfrm>
            <a:off x="2984500" y="3624264"/>
            <a:ext cx="139700" cy="1252537"/>
          </a:xfrm>
          <a:prstGeom prst="leftBrace">
            <a:avLst>
              <a:gd name="adj1" fmla="val 74716"/>
              <a:gd name="adj2" fmla="val 50000"/>
            </a:avLst>
          </a:prstGeom>
          <a:noFill/>
          <a:ln w="5397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54290" name="Group 18"/>
          <p:cNvGrpSpPr>
            <a:grpSpLocks/>
          </p:cNvGrpSpPr>
          <p:nvPr/>
        </p:nvGrpSpPr>
        <p:grpSpPr bwMode="auto">
          <a:xfrm>
            <a:off x="6065839" y="3725864"/>
            <a:ext cx="3854515" cy="1190625"/>
            <a:chOff x="3375" y="3678"/>
            <a:chExt cx="2660" cy="750"/>
          </a:xfrm>
        </p:grpSpPr>
        <p:sp>
          <p:nvSpPr>
            <p:cNvPr id="54291" name="Text Box 19"/>
            <p:cNvSpPr txBox="1">
              <a:spLocks noChangeArrowheads="1"/>
            </p:cNvSpPr>
            <p:nvPr/>
          </p:nvSpPr>
          <p:spPr bwMode="auto">
            <a:xfrm>
              <a:off x="3375" y="3832"/>
              <a:ext cx="155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数组、列表和映射类</a:t>
              </a:r>
            </a:p>
          </p:txBody>
        </p:sp>
        <p:sp>
          <p:nvSpPr>
            <p:cNvPr id="54292" name="Text Box 20"/>
            <p:cNvSpPr txBox="1">
              <a:spLocks noChangeArrowheads="1"/>
            </p:cNvSpPr>
            <p:nvPr/>
          </p:nvSpPr>
          <p:spPr bwMode="auto">
            <a:xfrm>
              <a:off x="5161" y="3678"/>
              <a:ext cx="874" cy="7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80000"/>
                </a:lnSpc>
              </a:pP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数组类</a:t>
              </a:r>
            </a:p>
            <a:p>
              <a:pPr>
                <a:lnSpc>
                  <a:spcPct val="80000"/>
                </a:lnSpc>
              </a:pP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列表类</a:t>
              </a:r>
            </a:p>
            <a:p>
              <a:pPr>
                <a:lnSpc>
                  <a:spcPct val="80000"/>
                </a:lnSpc>
              </a:pP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映射类</a:t>
              </a:r>
            </a:p>
          </p:txBody>
        </p:sp>
        <p:sp>
          <p:nvSpPr>
            <p:cNvPr id="54293" name="AutoShape 21"/>
            <p:cNvSpPr>
              <a:spLocks/>
            </p:cNvSpPr>
            <p:nvPr/>
          </p:nvSpPr>
          <p:spPr bwMode="auto">
            <a:xfrm>
              <a:off x="4969" y="3875"/>
              <a:ext cx="144" cy="336"/>
            </a:xfrm>
            <a:prstGeom prst="leftBrace">
              <a:avLst>
                <a:gd name="adj1" fmla="val 19444"/>
                <a:gd name="adj2" fmla="val 50000"/>
              </a:avLst>
            </a:prstGeom>
            <a:noFill/>
            <a:ln w="53975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981200" y="381000"/>
            <a:ext cx="270939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文件和数据库类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410201" y="152400"/>
            <a:ext cx="1810111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文件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I/O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pPr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DAO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pPr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ODBC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5" name="AutoShape 4"/>
          <p:cNvSpPr>
            <a:spLocks/>
          </p:cNvSpPr>
          <p:nvPr/>
        </p:nvSpPr>
        <p:spPr bwMode="auto">
          <a:xfrm>
            <a:off x="4800600" y="381000"/>
            <a:ext cx="304800" cy="533400"/>
          </a:xfrm>
          <a:prstGeom prst="leftBrace">
            <a:avLst>
              <a:gd name="adj1" fmla="val 14583"/>
              <a:gd name="adj2" fmla="val 50000"/>
            </a:avLst>
          </a:prstGeom>
          <a:noFill/>
          <a:ln w="539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676401" y="1676400"/>
            <a:ext cx="379783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Internet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和网络工作类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6400801" y="1447800"/>
            <a:ext cx="3081293" cy="1126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ISAPI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pPr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 Socket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pPr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Win32 Internet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8" name="AutoShape 7"/>
          <p:cNvSpPr>
            <a:spLocks/>
          </p:cNvSpPr>
          <p:nvPr/>
        </p:nvSpPr>
        <p:spPr bwMode="auto">
          <a:xfrm>
            <a:off x="5638800" y="1752600"/>
            <a:ext cx="228600" cy="609600"/>
          </a:xfrm>
          <a:prstGeom prst="leftBrace">
            <a:avLst>
              <a:gd name="adj1" fmla="val 22222"/>
              <a:gd name="adj2" fmla="val 50000"/>
            </a:avLst>
          </a:prstGeom>
          <a:noFill/>
          <a:ln w="539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057400" y="3886200"/>
            <a:ext cx="10887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CC"/>
                    </a:gs>
                    <a:gs pos="50000">
                      <a:schemeClr val="bg1"/>
                    </a:gs>
                    <a:gs pos="100000">
                      <a:srgbClr val="CCFFCC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4419600" y="2438401"/>
            <a:ext cx="3613490" cy="3582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CC"/>
                    </a:gs>
                    <a:gs pos="50000">
                      <a:schemeClr val="bg1"/>
                    </a:gs>
                    <a:gs pos="100000">
                      <a:srgbClr val="CCFFCC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容器类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服务器类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拖放和数据传输类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普通对话框类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动画类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动画类</a:t>
            </a:r>
          </a:p>
          <a:p>
            <a:pPr>
              <a:lnSpc>
                <a:spcPct val="9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控件类</a:t>
            </a:r>
          </a:p>
          <a:p>
            <a:pPr>
              <a:lnSpc>
                <a:spcPct val="9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活动文档类</a:t>
            </a:r>
          </a:p>
          <a:p>
            <a:pPr>
              <a:lnSpc>
                <a:spcPct val="9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其他文档类</a:t>
            </a: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3429000" y="2819400"/>
            <a:ext cx="304800" cy="2438400"/>
          </a:xfrm>
          <a:prstGeom prst="leftBrace">
            <a:avLst>
              <a:gd name="adj1" fmla="val 66667"/>
              <a:gd name="adj2" fmla="val 50000"/>
            </a:avLst>
          </a:prstGeom>
          <a:noFill/>
          <a:ln w="539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CC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981200" y="6124575"/>
            <a:ext cx="234872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CCFF"/>
                    </a:gs>
                    <a:gs pos="50000">
                      <a:schemeClr val="bg1"/>
                    </a:gs>
                    <a:gs pos="100000">
                      <a:srgbClr val="FFCC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调试和异常类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4648201" y="6064251"/>
            <a:ext cx="1988045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CCFF"/>
                    </a:gs>
                    <a:gs pos="50000">
                      <a:schemeClr val="bg1"/>
                    </a:gs>
                    <a:gs pos="100000">
                      <a:srgbClr val="FFCC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调试支持类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异常类</a:t>
            </a:r>
          </a:p>
        </p:txBody>
      </p:sp>
      <p:sp>
        <p:nvSpPr>
          <p:cNvPr id="14" name="AutoShape 13"/>
          <p:cNvSpPr>
            <a:spLocks/>
          </p:cNvSpPr>
          <p:nvPr/>
        </p:nvSpPr>
        <p:spPr bwMode="auto">
          <a:xfrm>
            <a:off x="4191000" y="6248400"/>
            <a:ext cx="304800" cy="457200"/>
          </a:xfrm>
          <a:prstGeom prst="leftBrace">
            <a:avLst>
              <a:gd name="adj1" fmla="val 12500"/>
              <a:gd name="adj2" fmla="val 50000"/>
            </a:avLst>
          </a:prstGeom>
          <a:noFill/>
          <a:ln w="539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CC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857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19" name="Text Box 31"/>
          <p:cNvSpPr txBox="1">
            <a:spLocks noChangeArrowheads="1"/>
          </p:cNvSpPr>
          <p:nvPr/>
        </p:nvSpPr>
        <p:spPr bwMode="auto">
          <a:xfrm>
            <a:off x="1565275" y="53976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EBFA"/>
                    </a:gs>
                    <a:gs pos="50000">
                      <a:schemeClr val="bg1"/>
                    </a:gs>
                    <a:gs pos="100000">
                      <a:srgbClr val="FFEBFA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37937" name="Group 49"/>
          <p:cNvGrpSpPr>
            <a:grpSpLocks/>
          </p:cNvGrpSpPr>
          <p:nvPr/>
        </p:nvGrpSpPr>
        <p:grpSpPr bwMode="auto">
          <a:xfrm>
            <a:off x="1905000" y="3505201"/>
            <a:ext cx="8610600" cy="2035175"/>
            <a:chOff x="144" y="1935"/>
            <a:chExt cx="5424" cy="1282"/>
          </a:xfrm>
        </p:grpSpPr>
        <p:sp>
          <p:nvSpPr>
            <p:cNvPr id="37921" name="Text Box 33"/>
            <p:cNvSpPr txBox="1">
              <a:spLocks noChangeArrowheads="1"/>
            </p:cNvSpPr>
            <p:nvPr/>
          </p:nvSpPr>
          <p:spPr bwMode="auto">
            <a:xfrm>
              <a:off x="144" y="1935"/>
              <a:ext cx="318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．命令相关类：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CCmdTarget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37922" name="Text Box 34"/>
            <p:cNvSpPr txBox="1">
              <a:spLocks noChangeArrowheads="1"/>
            </p:cNvSpPr>
            <p:nvPr/>
          </p:nvSpPr>
          <p:spPr bwMode="auto">
            <a:xfrm>
              <a:off x="192" y="2352"/>
              <a:ext cx="5376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该类是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CObject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的子类，它是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MFC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库中所有具有消息映射属性的基类。消息映射规定了当一对象接收到消息命令时，应调用哪一个函数对该消息进行处理。</a:t>
              </a:r>
            </a:p>
          </p:txBody>
        </p:sp>
      </p:grpSp>
      <p:sp>
        <p:nvSpPr>
          <p:cNvPr id="37925" name="Rectangle 37"/>
          <p:cNvSpPr>
            <a:spLocks noChangeArrowheads="1"/>
          </p:cNvSpPr>
          <p:nvPr/>
        </p:nvSpPr>
        <p:spPr bwMode="auto">
          <a:xfrm>
            <a:off x="5943600" y="704851"/>
            <a:ext cx="17526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CC"/>
                    </a:gs>
                    <a:gs pos="50000">
                      <a:schemeClr val="bg1"/>
                    </a:gs>
                    <a:gs pos="100000">
                      <a:srgbClr val="FFFFCC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应用程序体系结构类</a:t>
            </a:r>
          </a:p>
        </p:txBody>
      </p:sp>
      <p:grpSp>
        <p:nvGrpSpPr>
          <p:cNvPr id="37930" name="Group 42"/>
          <p:cNvGrpSpPr>
            <a:grpSpLocks/>
          </p:cNvGrpSpPr>
          <p:nvPr/>
        </p:nvGrpSpPr>
        <p:grpSpPr bwMode="auto">
          <a:xfrm>
            <a:off x="7924801" y="1"/>
            <a:ext cx="3059113" cy="2119313"/>
            <a:chOff x="4128" y="303"/>
            <a:chExt cx="1927" cy="1335"/>
          </a:xfrm>
        </p:grpSpPr>
        <p:sp>
          <p:nvSpPr>
            <p:cNvPr id="37926" name="Rectangle 38"/>
            <p:cNvSpPr>
              <a:spLocks noChangeArrowheads="1"/>
            </p:cNvSpPr>
            <p:nvPr/>
          </p:nvSpPr>
          <p:spPr bwMode="auto">
            <a:xfrm>
              <a:off x="4128" y="303"/>
              <a:ext cx="146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1.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命令相关类</a:t>
              </a:r>
            </a:p>
          </p:txBody>
        </p:sp>
        <p:sp>
          <p:nvSpPr>
            <p:cNvPr id="37927" name="Rectangle 39"/>
            <p:cNvSpPr>
              <a:spLocks noChangeArrowheads="1"/>
            </p:cNvSpPr>
            <p:nvPr/>
          </p:nvSpPr>
          <p:spPr bwMode="auto">
            <a:xfrm>
              <a:off x="4138" y="639"/>
              <a:ext cx="191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2.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窗口应用程序类</a:t>
              </a:r>
            </a:p>
          </p:txBody>
        </p:sp>
        <p:sp>
          <p:nvSpPr>
            <p:cNvPr id="37928" name="Rectangle 40"/>
            <p:cNvSpPr>
              <a:spLocks noChangeArrowheads="1"/>
            </p:cNvSpPr>
            <p:nvPr/>
          </p:nvSpPr>
          <p:spPr bwMode="auto">
            <a:xfrm>
              <a:off x="4142" y="975"/>
              <a:ext cx="135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3.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文档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/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视类</a:t>
              </a:r>
            </a:p>
          </p:txBody>
        </p:sp>
        <p:sp>
          <p:nvSpPr>
            <p:cNvPr id="37929" name="Rectangle 41"/>
            <p:cNvSpPr>
              <a:spLocks noChangeArrowheads="1"/>
            </p:cNvSpPr>
            <p:nvPr/>
          </p:nvSpPr>
          <p:spPr bwMode="auto">
            <a:xfrm>
              <a:off x="4144" y="1311"/>
              <a:ext cx="124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FFFFCC"/>
                      </a:gs>
                      <a:gs pos="50000">
                        <a:schemeClr val="bg1"/>
                      </a:gs>
                      <a:gs pos="100000">
                        <a:srgbClr val="FF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4.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线程基类</a:t>
              </a:r>
            </a:p>
          </p:txBody>
        </p:sp>
      </p:grpSp>
      <p:sp>
        <p:nvSpPr>
          <p:cNvPr id="37931" name="AutoShape 43"/>
          <p:cNvSpPr>
            <a:spLocks/>
          </p:cNvSpPr>
          <p:nvPr/>
        </p:nvSpPr>
        <p:spPr bwMode="auto">
          <a:xfrm>
            <a:off x="7696200" y="231775"/>
            <a:ext cx="228600" cy="1752600"/>
          </a:xfrm>
          <a:prstGeom prst="leftBrace">
            <a:avLst>
              <a:gd name="adj1" fmla="val 63889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37936" name="Group 48"/>
          <p:cNvGrpSpPr>
            <a:grpSpLocks/>
          </p:cNvGrpSpPr>
          <p:nvPr/>
        </p:nvGrpSpPr>
        <p:grpSpPr bwMode="auto">
          <a:xfrm>
            <a:off x="2057400" y="685800"/>
            <a:ext cx="4953000" cy="2705100"/>
            <a:chOff x="336" y="432"/>
            <a:chExt cx="3120" cy="1704"/>
          </a:xfrm>
        </p:grpSpPr>
        <p:sp>
          <p:nvSpPr>
            <p:cNvPr id="37920" name="Text Box 32"/>
            <p:cNvSpPr txBox="1">
              <a:spLocks noChangeArrowheads="1"/>
            </p:cNvSpPr>
            <p:nvPr/>
          </p:nvSpPr>
          <p:spPr bwMode="auto">
            <a:xfrm>
              <a:off x="2016" y="1152"/>
              <a:ext cx="1440" cy="984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eaLnBrk="0" hangingPunct="0"/>
              <a:r>
                <a:rPr kumimoji="1" lang="zh-CN" altLang="en-US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编写程序的任务是填充框架，添加应用程序专用的功能</a:t>
              </a:r>
            </a:p>
          </p:txBody>
        </p:sp>
        <p:sp>
          <p:nvSpPr>
            <p:cNvPr id="37934" name="AutoShape 46"/>
            <p:cNvSpPr>
              <a:spLocks noChangeArrowheads="1"/>
            </p:cNvSpPr>
            <p:nvPr/>
          </p:nvSpPr>
          <p:spPr bwMode="auto">
            <a:xfrm>
              <a:off x="336" y="432"/>
              <a:ext cx="1536" cy="816"/>
            </a:xfrm>
            <a:prstGeom prst="wedgeRoundRectCallout">
              <a:avLst>
                <a:gd name="adj1" fmla="val 107551"/>
                <a:gd name="adj2" fmla="val -16421"/>
                <a:gd name="adj3" fmla="val 16667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zh-CN" altLang="en-US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用于构造应用程</a:t>
              </a:r>
            </a:p>
            <a:p>
              <a:pPr algn="ctr" eaLnBrk="0" hangingPunct="0"/>
              <a:r>
                <a:rPr kumimoji="1" lang="zh-CN" altLang="en-US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序框架的结构，</a:t>
              </a:r>
            </a:p>
            <a:p>
              <a:pPr algn="ctr" eaLnBrk="0" hangingPunct="0"/>
              <a:r>
                <a:rPr kumimoji="1" lang="zh-CN" altLang="en-US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提供多数应用程</a:t>
              </a:r>
            </a:p>
            <a:p>
              <a:pPr algn="ctr" eaLnBrk="0" hangingPunct="0"/>
              <a:r>
                <a:rPr kumimoji="1" lang="zh-CN" altLang="en-US" sz="24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序公用的功能</a:t>
              </a:r>
            </a:p>
          </p:txBody>
        </p:sp>
        <p:sp>
          <p:nvSpPr>
            <p:cNvPr id="37935" name="AutoShape 47"/>
            <p:cNvSpPr>
              <a:spLocks noChangeArrowheads="1"/>
            </p:cNvSpPr>
            <p:nvPr/>
          </p:nvSpPr>
          <p:spPr bwMode="auto">
            <a:xfrm rot="19260000">
              <a:off x="2304" y="864"/>
              <a:ext cx="528" cy="240"/>
            </a:xfrm>
            <a:prstGeom prst="notchedRightArrow">
              <a:avLst>
                <a:gd name="adj1" fmla="val 50000"/>
                <a:gd name="adj2" fmla="val 55000"/>
              </a:avLst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26</a:t>
            </a:fld>
            <a:endParaRPr lang="en-US" altLang="zh-CN"/>
          </a:p>
        </p:txBody>
      </p:sp>
      <p:sp>
        <p:nvSpPr>
          <p:cNvPr id="37939" name="Rectangle 5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0"/>
            <a:ext cx="77724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10.3.2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应用程序体系结构类</a:t>
            </a:r>
            <a:b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7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79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79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1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BE966C-31CF-434D-B06C-24C5E14C2CEF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55309" name="Text Box 13"/>
          <p:cNvSpPr txBox="1">
            <a:spLocks noChangeArrowheads="1"/>
          </p:cNvSpPr>
          <p:nvPr/>
        </p:nvSpPr>
        <p:spPr bwMode="auto">
          <a:xfrm>
            <a:off x="1066800" y="702115"/>
            <a:ext cx="6705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．窗口应用程序类：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55310" name="Text Box 14"/>
          <p:cNvSpPr txBox="1">
            <a:spLocks noChangeArrowheads="1"/>
          </p:cNvSpPr>
          <p:nvPr/>
        </p:nvSpPr>
        <p:spPr bwMode="auto">
          <a:xfrm>
            <a:off x="916078" y="1676400"/>
            <a:ext cx="10820399" cy="44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每个应用程序有且只有一个应用程序对象，在运行程序中该对象与其它对象相互协调，该对象从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类中派生出来。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类封装了初始化、运行、终止应用程序的代码。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每一个使用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的应用程序只能包含一个从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派生的应用程序对象，当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VC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的其它全局对象被构造时，这个对象也同时被构造，当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调用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WinMain()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函数时，产生的对象已经有效了。从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实例化的应用程序对象是一个全局变量，在程序运行中该对象可以与其它对象相互协调。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）访问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对象以及全局函数。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AfxGetApp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：获得一指向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对象的指针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482022" y="6934200"/>
            <a:ext cx="1135047" cy="457200"/>
          </a:xfrm>
        </p:spPr>
        <p:txBody>
          <a:bodyPr/>
          <a:lstStyle/>
          <a:p>
            <a:fld id="{5AEBA48F-6F29-419E-BA34-BCEADB127787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77828" name="Rectangle 4"/>
          <p:cNvSpPr>
            <a:spLocks noChangeArrowheads="1"/>
          </p:cNvSpPr>
          <p:nvPr/>
        </p:nvSpPr>
        <p:spPr bwMode="auto">
          <a:xfrm>
            <a:off x="609600" y="1143000"/>
            <a:ext cx="11201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AfxGetResourceHabdle: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获得一应用程序资源的句柄。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AfxGetAppName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：获得一指针，它指向一个包含应用程序名的字符串。相反，如果有一个指向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对象的指针，使用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m_pszExename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可以取得应用程序的名称。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的公共数据成员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m_pszAppName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：指定应用程序的名称。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m_nCmdShow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：指定窗口最初将如何显示。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m_pMainWnd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：包含一个指针，它指向一个应用程序的主窗口。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的公共成员函数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LoadCursor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：调取光标资源。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endParaRPr kumimoji="1" lang="zh-CN" altLang="en-US" sz="28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74704" y="7772401"/>
            <a:ext cx="1422715" cy="457200"/>
          </a:xfrm>
        </p:spPr>
        <p:txBody>
          <a:bodyPr/>
          <a:lstStyle/>
          <a:p>
            <a:fld id="{EA1CB143-8E08-40F0-81C6-D29BA527269C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79876" name="Rectangle 4"/>
          <p:cNvSpPr>
            <a:spLocks noChangeArrowheads="1"/>
          </p:cNvSpPr>
          <p:nvPr/>
        </p:nvSpPr>
        <p:spPr bwMode="auto">
          <a:xfrm>
            <a:off x="1066800" y="1981200"/>
            <a:ext cx="10591800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LoadStandardCursor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：调取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预定义光标，在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windows.h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中指定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常量。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LoadIcon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：调取一个图标资源。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LoadStandardIcon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：调取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预定义的图标，在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windows.h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 指定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常量。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OpenDocumentFile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：框架调用此函数打开一个指定的文档。 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的可超载的函数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InitApplication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：重载以执行任何应用程序层次上的初始化。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3" name="Rectangle 29"/>
          <p:cNvSpPr txBox="1">
            <a:spLocks noChangeArrowheads="1"/>
          </p:cNvSpPr>
          <p:nvPr/>
        </p:nvSpPr>
        <p:spPr>
          <a:xfrm>
            <a:off x="1524000" y="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7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lang="en-US" altLang="zh-CN" sz="32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10.1 MFC</a:t>
            </a:r>
            <a:r>
              <a:rPr lang="zh-CN" altLang="en-US" sz="3200">
                <a:effectLst>
                  <a:outerShdw blurRad="38100" dist="38100" dir="2700000" algn="tl">
                    <a:srgbClr val="000000"/>
                  </a:outerShdw>
                </a:effectLst>
                <a:ea typeface="楷体_GB2312" pitchFamily="49" charset="-122"/>
              </a:rPr>
              <a:t>概述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524000" y="838201"/>
            <a:ext cx="3771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MFC1.0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 &amp; MS C/C++7.0</a:t>
            </a:r>
          </a:p>
        </p:txBody>
      </p:sp>
      <p:sp>
        <p:nvSpPr>
          <p:cNvPr id="5" name="AutoShape 30"/>
          <p:cNvSpPr>
            <a:spLocks/>
          </p:cNvSpPr>
          <p:nvPr/>
        </p:nvSpPr>
        <p:spPr bwMode="auto">
          <a:xfrm>
            <a:off x="5638800" y="7620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603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943600" y="381001"/>
            <a:ext cx="447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应用程序中非图形部分的类</a:t>
            </a: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6096000" y="1143001"/>
            <a:ext cx="4121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GUI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功能的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相关类</a:t>
            </a: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1752600" y="1828801"/>
            <a:ext cx="3924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MFC2.0 &amp; MS</a:t>
            </a:r>
            <a:r>
              <a:rPr kumimoji="1"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VC++1.0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5302250" y="1828801"/>
            <a:ext cx="53657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1.0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基础上增添了一些应用程序</a:t>
            </a: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752600" y="2514601"/>
            <a:ext cx="39243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MFC2.0 &amp; MS</a:t>
            </a:r>
            <a:r>
              <a:rPr kumimoji="1" lang="en-US" altLang="zh-CN" sz="2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VC++1.5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5410200" y="2514601"/>
            <a:ext cx="50117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添加了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ODBC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类，并且还支持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endParaRPr kumimoji="1"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Text Box 14"/>
          <p:cNvSpPr txBox="1">
            <a:spLocks noChangeArrowheads="1"/>
          </p:cNvSpPr>
          <p:nvPr/>
        </p:nvSpPr>
        <p:spPr bwMode="auto">
          <a:xfrm>
            <a:off x="1752600" y="3200401"/>
            <a:ext cx="34115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MFC3.0 &amp; VC++2.0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5124450" y="3200401"/>
            <a:ext cx="5543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增添了对开发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位应用程序的支持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1828801" y="3886201"/>
            <a:ext cx="1439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MFC4.0:</a:t>
            </a:r>
            <a:endParaRPr kumimoji="1"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3321050" y="3886200"/>
            <a:ext cx="73469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包含了在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Win95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中大多数新的公共控件</a:t>
            </a:r>
            <a:r>
              <a:rPr kumimoji="1" lang="zh-CN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DAO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MAPI</a:t>
            </a:r>
            <a:endParaRPr kumimoji="1" lang="en-US" altLang="zh-CN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Text Box 21"/>
          <p:cNvSpPr txBox="1">
            <a:spLocks noChangeArrowheads="1"/>
          </p:cNvSpPr>
          <p:nvPr/>
        </p:nvSpPr>
        <p:spPr bwMode="auto">
          <a:xfrm>
            <a:off x="1752600" y="5105401"/>
            <a:ext cx="17970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MFC4.21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7" name="AutoShape 5"/>
          <p:cNvSpPr>
            <a:spLocks/>
          </p:cNvSpPr>
          <p:nvPr/>
        </p:nvSpPr>
        <p:spPr bwMode="auto">
          <a:xfrm>
            <a:off x="3276600" y="5410200"/>
            <a:ext cx="228600" cy="914400"/>
          </a:xfrm>
          <a:prstGeom prst="leftBrace">
            <a:avLst>
              <a:gd name="adj1" fmla="val 33333"/>
              <a:gd name="adj2" fmla="val 50000"/>
            </a:avLst>
          </a:prstGeom>
          <a:noFill/>
          <a:ln w="603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3429000" y="4876801"/>
            <a:ext cx="72390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增强了对数据库应用程序的支持</a:t>
            </a:r>
          </a:p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利用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DAO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类通过编程语言来访问、操纵和管理数据库</a:t>
            </a:r>
          </a:p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对</a:t>
            </a:r>
            <a:r>
              <a:rPr kumimoji="1" lang="en-US" altLang="zh-CN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Internet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也提供了强有力的支持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30210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833278" y="8122911"/>
            <a:ext cx="1010364" cy="457200"/>
          </a:xfrm>
        </p:spPr>
        <p:txBody>
          <a:bodyPr/>
          <a:lstStyle/>
          <a:p>
            <a:fld id="{0580A8AC-D11F-4DBD-9C8F-8F4A0EF74703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78852" name="Rectangle 4"/>
          <p:cNvSpPr>
            <a:spLocks noChangeArrowheads="1"/>
          </p:cNvSpPr>
          <p:nvPr/>
        </p:nvSpPr>
        <p:spPr bwMode="auto">
          <a:xfrm>
            <a:off x="914400" y="1228397"/>
            <a:ext cx="100584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kumimoji="1" lang="en-US" altLang="zh-CN" sz="28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InitInstance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：重载以执行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对象实例的初始化，诸如建立用户窗                              口对象等。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Run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：运行缺省的消息循环，重载该函数以自定义消息循环。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OnIdle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：重载以执行任何应用程序指定的空闲时间处理。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PreTranslateMessage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：在窗口消息被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TranslateMessage()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DispatchMessage()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处理之前过滤它们。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的保护成员函数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SetDialogBkColor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：为对话框和消息框设置缺省的背景颜色。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Enable3dConrtols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：允许具有三维外观的控件。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31</a:t>
            </a:fld>
            <a:endParaRPr lang="zh-CN" altLang="en-US"/>
          </a:p>
        </p:txBody>
      </p:sp>
      <p:sp>
        <p:nvSpPr>
          <p:cNvPr id="3" name="Text Box 15"/>
          <p:cNvSpPr txBox="1">
            <a:spLocks noChangeArrowheads="1"/>
          </p:cNvSpPr>
          <p:nvPr/>
        </p:nvSpPr>
        <p:spPr bwMode="auto">
          <a:xfrm>
            <a:off x="2133601" y="152401"/>
            <a:ext cx="23288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．文档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视类</a:t>
            </a:r>
          </a:p>
        </p:txBody>
      </p:sp>
      <p:sp>
        <p:nvSpPr>
          <p:cNvPr id="4" name="Text Box 16"/>
          <p:cNvSpPr txBox="1">
            <a:spLocks noChangeArrowheads="1"/>
          </p:cNvSpPr>
          <p:nvPr/>
        </p:nvSpPr>
        <p:spPr bwMode="auto">
          <a:xfrm>
            <a:off x="1321191" y="1219200"/>
            <a:ext cx="9982200" cy="4918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文档对象由文档模板对象创建，管理应用程序的数据。视对象表示一个窗口的客户区，显示文档数据并允许用户与之交互。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文档对象由文档模板对象创建，管理应用程序的数据。视图对象表示一个窗口的客户区，它显示文档数据并允许用户与之交互。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CDocTemplate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类：文档模板的基类。它负责协调文档、视窗和框架窗口的创建。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CMultiDocTemplate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类：多文档界面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(MDI)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的文档模板。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CSingleDocTemplate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类：单文档界面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(SDI)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的文档模板。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CDocument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：应用程序所用文档的基类。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：显示文档数据的应用程序专用视图的基类。</a:t>
            </a:r>
          </a:p>
        </p:txBody>
      </p:sp>
    </p:spTree>
    <p:extLst>
      <p:ext uri="{BB962C8B-B14F-4D97-AF65-F5344CB8AC3E}">
        <p14:creationId xmlns:p14="http://schemas.microsoft.com/office/powerpoint/2010/main" val="5054147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82E3ED-8FE5-4568-920C-877FCA9E567F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80900" name="Rectangle 4"/>
          <p:cNvSpPr>
            <a:spLocks noChangeArrowheads="1"/>
          </p:cNvSpPr>
          <p:nvPr/>
        </p:nvSpPr>
        <p:spPr bwMode="auto">
          <a:xfrm>
            <a:off x="1485900" y="3362997"/>
            <a:ext cx="9220200" cy="265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该类为线程的基类，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是从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CWinThread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派生而来。该对象描述程序线程的执行，主线程的执行通常由一个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的派生对象提供。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CWinThread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的公共数据成员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m_hThread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：当前线程的句柄。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m_nThreadID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：当前线程的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值。</a:t>
            </a:r>
          </a:p>
        </p:txBody>
      </p:sp>
      <p:grpSp>
        <p:nvGrpSpPr>
          <p:cNvPr id="80901" name="Group 5"/>
          <p:cNvGrpSpPr>
            <a:grpSpLocks/>
          </p:cNvGrpSpPr>
          <p:nvPr/>
        </p:nvGrpSpPr>
        <p:grpSpPr bwMode="auto">
          <a:xfrm>
            <a:off x="1600200" y="762000"/>
            <a:ext cx="9982200" cy="2252663"/>
            <a:chOff x="192" y="2153"/>
            <a:chExt cx="5376" cy="1419"/>
          </a:xfrm>
        </p:grpSpPr>
        <p:sp>
          <p:nvSpPr>
            <p:cNvPr id="80902" name="Text Box 6"/>
            <p:cNvSpPr txBox="1">
              <a:spLocks noChangeArrowheads="1"/>
            </p:cNvSpPr>
            <p:nvPr/>
          </p:nvSpPr>
          <p:spPr bwMode="auto">
            <a:xfrm>
              <a:off x="240" y="2153"/>
              <a:ext cx="293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4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．线程基类：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CWinThread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80903" name="Text Box 7"/>
            <p:cNvSpPr txBox="1">
              <a:spLocks noChangeArrowheads="1"/>
            </p:cNvSpPr>
            <p:nvPr/>
          </p:nvSpPr>
          <p:spPr bwMode="auto">
            <a:xfrm>
              <a:off x="192" y="2976"/>
              <a:ext cx="5376" cy="5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所有线程的基类，可直接使用。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CWinApp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类就是从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CWinThread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类中派生出来的。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0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751967" y="7924800"/>
            <a:ext cx="1572697" cy="457200"/>
          </a:xfrm>
        </p:spPr>
        <p:txBody>
          <a:bodyPr/>
          <a:lstStyle/>
          <a:p>
            <a:fld id="{569D2478-4C15-4455-BBE5-45B8A0541747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81924" name="Rectangle 4"/>
          <p:cNvSpPr>
            <a:spLocks noChangeArrowheads="1"/>
          </p:cNvSpPr>
          <p:nvPr/>
        </p:nvSpPr>
        <p:spPr bwMode="auto">
          <a:xfrm>
            <a:off x="1295400" y="2213282"/>
            <a:ext cx="9601200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b="0">
                <a:solidFill>
                  <a:schemeClr val="tx1"/>
                </a:solidFill>
                <a:latin typeface="Arial" panose="020B0604020202020204" pitchFamily="34" charset="0"/>
              </a:rPr>
              <a:t>     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m_pMainWnd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：指向程序主窗口指针。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CWinThread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的公共成员函数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GetMainWnd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：获取一个指向此线程的的主窗口指针。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GetThreadPriority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：获取当前线程的优先权。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ResumeThread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：减小一个线程的挂起计数。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34</a:t>
            </a:fld>
            <a:endParaRPr lang="zh-CN" altLang="en-US"/>
          </a:p>
        </p:txBody>
      </p:sp>
      <p:sp>
        <p:nvSpPr>
          <p:cNvPr id="3" name="Text Box 16"/>
          <p:cNvSpPr txBox="1">
            <a:spLocks noChangeArrowheads="1"/>
          </p:cNvSpPr>
          <p:nvPr/>
        </p:nvSpPr>
        <p:spPr bwMode="auto">
          <a:xfrm>
            <a:off x="2057400" y="838201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Text Box 17"/>
          <p:cNvSpPr txBox="1">
            <a:spLocks noChangeArrowheads="1"/>
          </p:cNvSpPr>
          <p:nvPr/>
        </p:nvSpPr>
        <p:spPr bwMode="auto">
          <a:xfrm>
            <a:off x="2286001" y="1295400"/>
            <a:ext cx="32544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．窗口类：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auto">
          <a:xfrm>
            <a:off x="2590800" y="1905001"/>
            <a:ext cx="320040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提供了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中所有窗口类的基本功能，是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CCmdTarget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类的子类</a:t>
            </a:r>
          </a:p>
        </p:txBody>
      </p:sp>
      <p:sp>
        <p:nvSpPr>
          <p:cNvPr id="6" name="Rectangle 21"/>
          <p:cNvSpPr>
            <a:spLocks noChangeArrowheads="1"/>
          </p:cNvSpPr>
          <p:nvPr/>
        </p:nvSpPr>
        <p:spPr bwMode="auto">
          <a:xfrm>
            <a:off x="5791200" y="1905001"/>
            <a:ext cx="16002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创建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窗口要分两步进行</a:t>
            </a:r>
          </a:p>
        </p:txBody>
      </p:sp>
      <p:sp>
        <p:nvSpPr>
          <p:cNvPr id="7" name="Rectangle 22"/>
          <p:cNvSpPr>
            <a:spLocks noChangeArrowheads="1"/>
          </p:cNvSpPr>
          <p:nvPr/>
        </p:nvSpPr>
        <p:spPr bwMode="auto">
          <a:xfrm>
            <a:off x="7848600" y="1828800"/>
            <a:ext cx="22860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引入构造函数，构造一个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</a:t>
            </a: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7848600" y="3048000"/>
            <a:ext cx="32766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调用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Create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建立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窗口，并将它连到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对象上</a:t>
            </a:r>
          </a:p>
        </p:txBody>
      </p:sp>
      <p:sp>
        <p:nvSpPr>
          <p:cNvPr id="9" name="AutoShape 24"/>
          <p:cNvSpPr>
            <a:spLocks/>
          </p:cNvSpPr>
          <p:nvPr/>
        </p:nvSpPr>
        <p:spPr bwMode="auto">
          <a:xfrm>
            <a:off x="7543800" y="1981200"/>
            <a:ext cx="228600" cy="1524000"/>
          </a:xfrm>
          <a:prstGeom prst="leftBrace">
            <a:avLst>
              <a:gd name="adj1" fmla="val 55556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灯片编号占位符 1"/>
          <p:cNvSpPr txBox="1">
            <a:spLocks/>
          </p:cNvSpPr>
          <p:nvPr/>
        </p:nvSpPr>
        <p:spPr>
          <a:xfrm>
            <a:off x="11734800" y="7010401"/>
            <a:ext cx="880241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sz="4000" b="1" kern="1200">
                <a:solidFill>
                  <a:srgbClr val="8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9pPr>
          </a:lstStyle>
          <a:p>
            <a:fld id="{50FC44C7-D2E0-468F-9982-C17BECCBEBE6}" type="slidenum">
              <a:rPr lang="en-US" altLang="zh-CN" smtClean="0"/>
              <a:pPr/>
              <a:t>34</a:t>
            </a:fld>
            <a:endParaRPr lang="en-US" altLang="zh-CN"/>
          </a:p>
        </p:txBody>
      </p:sp>
      <p:sp>
        <p:nvSpPr>
          <p:cNvPr id="11" name="Rectangle 28"/>
          <p:cNvSpPr txBox="1">
            <a:spLocks noChangeArrowheads="1"/>
          </p:cNvSpPr>
          <p:nvPr/>
        </p:nvSpPr>
        <p:spPr>
          <a:xfrm>
            <a:off x="457200" y="609600"/>
            <a:ext cx="77724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</a:pPr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10.3.3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可视对象类</a:t>
            </a:r>
            <a:b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5427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37722" y="6400800"/>
            <a:ext cx="1154278" cy="457200"/>
          </a:xfrm>
        </p:spPr>
        <p:txBody>
          <a:bodyPr/>
          <a:lstStyle/>
          <a:p>
            <a:fld id="{50D8C19D-243D-4425-97B2-05975AF680EF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82948" name="Rectangle 4"/>
          <p:cNvSpPr>
            <a:spLocks noChangeArrowheads="1"/>
          </p:cNvSpPr>
          <p:nvPr/>
        </p:nvSpPr>
        <p:spPr bwMode="auto">
          <a:xfrm>
            <a:off x="990600" y="1143000"/>
            <a:ext cx="105918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类提供了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中所有窗口类的基类。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窗口有所不同，但他们又是紧密相连的。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对象是由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的构造函数和析构函数建立和取消的，而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窗口与此不同，它是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的一个结构，是由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create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成员函数建立的，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DestroyWindow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函数破坏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窗口而不是破坏对象。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(1)CWnd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类的公共数据成员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m_hWnd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：标识连接到该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对象上的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  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类的初始化函数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Create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：创建并初始化与该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对象相联系的子窗口。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PreCreateWindow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：在建立连接到这个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窗口之前调用此函数。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026275" y="6400800"/>
            <a:ext cx="1165725" cy="457200"/>
          </a:xfrm>
        </p:spPr>
        <p:txBody>
          <a:bodyPr/>
          <a:lstStyle/>
          <a:p>
            <a:fld id="{CA8E3CE3-3792-4C25-ADBE-B211F286DE7C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495300" y="797510"/>
            <a:ext cx="112014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GetStyle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：返回当前窗口的风格。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SubclassWindow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：将一个窗口连接给一个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对象并使其通过该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的消息映射传递消息。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FromHandle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：给出一个窗口句柄时，返回一个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对象的指针。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GetSafeHand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：返回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m_hWnd;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若此指针为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NULL,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则返回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NULL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类的窗口状态函数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EnableWindow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：允许或禁止鼠标和键盘输入。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GetActiveWindow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：获取活动的窗口。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SetActiveWindow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：激活窗口。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SetFocus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：要求输入焦点。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GetFocus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：获取当前具有输入焦点的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 窗口的大小和位置函数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GetWindowPlacement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：获取一个窗口显示状态及正常、最小化的和最大化的窗口位置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47478" y="6400801"/>
            <a:ext cx="1010364" cy="457200"/>
          </a:xfrm>
        </p:spPr>
        <p:txBody>
          <a:bodyPr/>
          <a:lstStyle/>
          <a:p>
            <a:fld id="{A23AA2E0-2583-46F0-83C1-849D7F975F04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86020" name="Rectangle 4"/>
          <p:cNvSpPr>
            <a:spLocks noChangeArrowheads="1"/>
          </p:cNvSpPr>
          <p:nvPr/>
        </p:nvSpPr>
        <p:spPr bwMode="auto">
          <a:xfrm>
            <a:off x="756060" y="914400"/>
            <a:ext cx="10896600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SetWindowPlacement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：设置一个窗口显示状态及正常、最小化的和最大化的窗口位置。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MoveWindow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：改变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的位置和大小。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SetWindowPos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：改变子窗口、弹出式窗口和顶层窗口的大小、位置和次序。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GetWindowRect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的屏幕坐标。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GetClientRect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客户区的大小。</a:t>
            </a:r>
          </a:p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）访问窗口函数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FindWindow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：返回由窗口类和窗口名标识的窗口句柄。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GetTopWindow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：返回属于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的第一个子窗口。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GetParent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CWnd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的父窗口。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GetDlgItem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：由指定的对话框获取具有指定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的控件。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GetDescendantWindow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：查询所有的派生窗口，并返回具有指定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的窗口。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CenterWindow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：将一窗口相对于其父窗口中心定位。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0932172" y="6400800"/>
            <a:ext cx="1227003" cy="457200"/>
          </a:xfrm>
        </p:spPr>
        <p:txBody>
          <a:bodyPr/>
          <a:lstStyle/>
          <a:p>
            <a:fld id="{14D63BD2-43C9-4F2F-970D-D24BABC9C86D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87044" name="Rectangle 4"/>
          <p:cNvSpPr>
            <a:spLocks noChangeArrowheads="1"/>
          </p:cNvSpPr>
          <p:nvPr/>
        </p:nvSpPr>
        <p:spPr bwMode="auto">
          <a:xfrm>
            <a:off x="838200" y="609600"/>
            <a:ext cx="105156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）更新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绘制函数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GetDC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：获取一个客户区的设备描述表。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GetWindowDC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：获取整个窗口的，包括标题栏，菜单和滚动条的设备描述表。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ReleaseDC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：释放客户区和窗口的设备描述表。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Invalidate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：使整个客户区无效。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ShowWindow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：显示或隐藏窗口。</a:t>
            </a:r>
          </a:p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）窗口文本函数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SetWindowText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：将窗口的标题设置为指定的文本。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GetWindowText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：返回窗口的标题。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SetFont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：设置当前的字体。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GetFont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：获取当前的字体。</a:t>
            </a:r>
          </a:p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）滚动函数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GetScrollPos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：获取滚动条的当前位置。</a:t>
            </a:r>
          </a:p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ScrollWindow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：卷滚客户区的内容。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26E66-595B-43A7-95E1-F972D53EDC92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88068" name="Rectangle 4"/>
          <p:cNvSpPr>
            <a:spLocks noChangeArrowheads="1"/>
          </p:cNvSpPr>
          <p:nvPr/>
        </p:nvSpPr>
        <p:spPr bwMode="auto">
          <a:xfrm>
            <a:off x="876300" y="1012954"/>
            <a:ext cx="104394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SetScrollPos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：设置一个滚动框的当前位置，若指定新位置，则重画滚动条。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SetScrollRange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：设置给定滚动条的最小和最大位置值。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）菜单函数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GetMen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：获取指向指定菜单的指针。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SetMenu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：将菜单设置为指定的菜单。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HiliteMenuItem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：在一顶层菜单上高亮度显示或除去高亮度显示。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10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）剪贴板函数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OpenClipboard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：打开剪贴板。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GetClipboardOwner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：获取指向剪贴板的当前拥有者的指针。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GetOpenCilpboardWindow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：获取指向当前打开剪贴板窗口的指针。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1524001" y="3276601"/>
            <a:ext cx="7223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27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</a:p>
        </p:txBody>
      </p:sp>
      <p:sp>
        <p:nvSpPr>
          <p:cNvPr id="4" name="AutoShape 15"/>
          <p:cNvSpPr>
            <a:spLocks/>
          </p:cNvSpPr>
          <p:nvPr/>
        </p:nvSpPr>
        <p:spPr bwMode="auto">
          <a:xfrm>
            <a:off x="2362200" y="1219200"/>
            <a:ext cx="152400" cy="4800600"/>
          </a:xfrm>
          <a:prstGeom prst="leftBrace">
            <a:avLst>
              <a:gd name="adj1" fmla="val 262500"/>
              <a:gd name="adj2" fmla="val 50000"/>
            </a:avLst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590800" y="657226"/>
            <a:ext cx="18288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是用来编写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C++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类集</a:t>
            </a:r>
          </a:p>
        </p:txBody>
      </p:sp>
      <p:sp>
        <p:nvSpPr>
          <p:cNvPr id="7" name="AutoShape 11"/>
          <p:cNvSpPr>
            <a:spLocks/>
          </p:cNvSpPr>
          <p:nvPr/>
        </p:nvSpPr>
        <p:spPr bwMode="auto">
          <a:xfrm>
            <a:off x="4800600" y="609600"/>
            <a:ext cx="304800" cy="1828800"/>
          </a:xfrm>
          <a:prstGeom prst="leftBrace">
            <a:avLst>
              <a:gd name="adj1" fmla="val 50000"/>
              <a:gd name="adj2" fmla="val 50000"/>
            </a:avLst>
          </a:prstGeom>
          <a:noFill/>
          <a:ln w="539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410201" y="328613"/>
            <a:ext cx="26844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以层次结构组织</a:t>
            </a: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5486401" y="862013"/>
            <a:ext cx="35798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封装了大部分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</a:t>
            </a: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auto">
          <a:xfrm>
            <a:off x="5126038" y="1447801"/>
            <a:ext cx="55419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提供了图形环境下应用程序的框架</a:t>
            </a: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5410200" y="2005013"/>
            <a:ext cx="44704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提供了创建应用程序的组件</a:t>
            </a: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2590800" y="2843213"/>
            <a:ext cx="75438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提供了大量的基类供程序员根据不同的应用环境进行扩充</a:t>
            </a:r>
            <a:endParaRPr kumimoji="1" lang="zh-CN" altLang="en-US" sz="2800">
              <a:solidFill>
                <a:schemeClr val="tx1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2635250" y="3854451"/>
            <a:ext cx="76850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允许在编程过程中自定义和扩展应用程序中的类</a:t>
            </a:r>
            <a:endParaRPr kumimoji="1" lang="zh-CN" altLang="en-US" sz="2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2635250" y="4692651"/>
            <a:ext cx="5899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较好的移植性，</a:t>
            </a:r>
            <a:r>
              <a:rPr kumimoji="1" lang="zh-CN" altLang="en-US" sz="2800">
                <a:solidFill>
                  <a:schemeClr val="tx1"/>
                </a:solidFill>
                <a:latin typeface="宋体" panose="02010600030101010101" pitchFamily="2" charset="-122"/>
                <a:ea typeface="楷体_GB2312" pitchFamily="49" charset="-122"/>
              </a:rPr>
              <a:t>可移植于众多的平台</a:t>
            </a: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2667000" y="5715000"/>
            <a:ext cx="6629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还很好地保持了程序的向下兼容性</a:t>
            </a:r>
          </a:p>
        </p:txBody>
      </p:sp>
    </p:spTree>
    <p:extLst>
      <p:ext uri="{BB962C8B-B14F-4D97-AF65-F5344CB8AC3E}">
        <p14:creationId xmlns:p14="http://schemas.microsoft.com/office/powerpoint/2010/main" val="350127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4" grpId="0"/>
      <p:bldP spid="15" grpId="0"/>
      <p:bldP spid="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7EE37A-A75D-41CD-9113-D50E92910D24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83974" name="Text Box 6"/>
          <p:cNvSpPr txBox="1">
            <a:spLocks noChangeArrowheads="1"/>
          </p:cNvSpPr>
          <p:nvPr/>
        </p:nvSpPr>
        <p:spPr bwMode="auto">
          <a:xfrm>
            <a:off x="1219200" y="914400"/>
            <a:ext cx="9448800" cy="4789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0" hangingPunct="0"/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．视类：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该类表示框架窗口的客户区和显示文档数据并接收输入的客户区，其派生类主要有如下几种：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：查看文档数据的应用程序视图的基类。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CScrollView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：具有滚动功能的视图的基类。从其派生的视图类可以自动实现滚动。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CFormView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：从其派生的类用于实现基于对话模板资源的用户界面。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CRecordView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：提供直接链接到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ODBC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记录集的表单视图。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CEditView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：包含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标准编辑控件的视图。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41</a:t>
            </a:fld>
            <a:endParaRPr lang="zh-CN" altLang="en-US"/>
          </a:p>
        </p:txBody>
      </p: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1897062" y="643257"/>
            <a:ext cx="8397875" cy="2386012"/>
            <a:chOff x="230" y="129"/>
            <a:chExt cx="5290" cy="1503"/>
          </a:xfrm>
        </p:grpSpPr>
        <p:sp>
          <p:nvSpPr>
            <p:cNvPr id="4" name="Text Box 3"/>
            <p:cNvSpPr txBox="1">
              <a:spLocks noChangeArrowheads="1"/>
            </p:cNvSpPr>
            <p:nvPr/>
          </p:nvSpPr>
          <p:spPr bwMode="auto">
            <a:xfrm>
              <a:off x="230" y="129"/>
              <a:ext cx="21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3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．菜单类：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CMenu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230" y="767"/>
              <a:ext cx="5290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该类是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CObject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类的子类，用于管理菜单。它是一个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Windows HMenu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的封装，提供了与窗口有关的菜单资源建立、修改、跟踪及删除的成员函数。</a:t>
              </a:r>
            </a:p>
          </p:txBody>
        </p:sp>
      </p:grp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828799" y="3518293"/>
            <a:ext cx="8534400" cy="2822575"/>
            <a:chOff x="192" y="2110"/>
            <a:chExt cx="5376" cy="1778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30" y="2110"/>
              <a:ext cx="2595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CCFFCC"/>
                      </a:gs>
                      <a:gs pos="50000">
                        <a:schemeClr val="bg1"/>
                      </a:gs>
                      <a:gs pos="100000">
                        <a:srgbClr val="CC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4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．对话框类：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CDialog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192" y="2754"/>
              <a:ext cx="5376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CCFFCC"/>
                      </a:gs>
                      <a:gs pos="50000">
                        <a:schemeClr val="bg1"/>
                      </a:gs>
                      <a:gs pos="100000">
                        <a:srgbClr val="CCFFCC"/>
                      </a:gs>
                    </a:gsLst>
                    <a:lin ang="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由于对话框是一个特殊的窗口，所以该类是从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CWnd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类中派生出来的。对话框子层次结构包括通用对话框类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CDialog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以及支持文件选择、颜色选择、字体选择、打印、替换文本的公共对话框子类。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2205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1AC701-806F-4371-BF3A-A85905E4B71E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89092" name="Rectangle 4"/>
          <p:cNvSpPr>
            <a:spLocks noChangeArrowheads="1"/>
          </p:cNvSpPr>
          <p:nvPr/>
        </p:nvSpPr>
        <p:spPr bwMode="auto">
          <a:xfrm>
            <a:off x="1828800" y="1905000"/>
            <a:ext cx="9220200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：所有对话框（模态或者非模态）的基类。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CCommonDialog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：所有通用对话框类的基类。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CFileDialog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：打开或保存文件的标准对话框。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CColorDialog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：用于选择颜色的的标准对话框。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CFontDialog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：选择字体的标准对话框。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CPrintDialog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：用于打印文件的标准对话框。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43</a:t>
            </a:fld>
            <a:endParaRPr lang="zh-CN" altLang="en-US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436723" y="298853"/>
            <a:ext cx="17922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．控件类</a:t>
            </a: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436723" y="817966"/>
            <a:ext cx="85344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控件子层次结构包括若干类，使用这些类可建立静态文本、命令按钮、位图按钮、列表框、组合框、滚动条、编辑框等。这些直观控件为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应用程序提供了各种输入和显示界面。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415256" y="2618191"/>
            <a:ext cx="48371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．控件条类：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CControlBar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371600" y="3121026"/>
            <a:ext cx="9753600" cy="350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控件子层次包含若干个可视控件，使用这些类可建立静态文本、命令按钮、位图按钮、列表框、组合框、滚动条和编辑框等，这些可视控件为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应用程序提供了各种输入和显示界面。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1) CStatic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：静态文本控件窗口。用于标注、分隔对话框和窗口中的其他控件。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2) CButton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：按钮控件窗口。该类为对话框或窗口中的按钮、检查框或单选按钮提供一个总的接口。</a:t>
            </a:r>
          </a:p>
        </p:txBody>
      </p:sp>
    </p:spTree>
    <p:extLst>
      <p:ext uri="{BB962C8B-B14F-4D97-AF65-F5344CB8AC3E}">
        <p14:creationId xmlns:p14="http://schemas.microsoft.com/office/powerpoint/2010/main" val="17369892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165052" y="6400800"/>
            <a:ext cx="1026948" cy="457200"/>
          </a:xfrm>
        </p:spPr>
        <p:txBody>
          <a:bodyPr/>
          <a:lstStyle/>
          <a:p>
            <a:fld id="{6FA8398C-63C0-406D-8048-C656F92D0FBE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90116" name="Rectangle 4"/>
          <p:cNvSpPr>
            <a:spLocks noChangeArrowheads="1"/>
          </p:cNvSpPr>
          <p:nvPr/>
        </p:nvSpPr>
        <p:spPr bwMode="auto">
          <a:xfrm>
            <a:off x="1051554" y="582067"/>
            <a:ext cx="10134600" cy="5693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CEdit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：编辑控件窗口。编辑控制用于接收用户的文字输入。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4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CScrollBar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：滚动条控件窗口。该类提供控制条的功能，用做对话框或窗口中的一个控件，可通过它在某一范围内定位。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5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CSliderCtrl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：滑动条控件窗口，包含一个可移动的滑标，用户可以移动滑标选择一个值或一个范围。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6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CListBox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：列表框控件窗口。列表框用于显示一组列表项，用户可以进行观察和选择。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CComboBoxl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：组合框控件窗口，它由一个编辑控制和一个列表框组成。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8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CBitmapButton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：以位图而非文字作为标题的按钮。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（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CAnimateCtrl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：动画显示控件，以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标准视频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音频格式显示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AVI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剪辑。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59139-D269-4888-8B3C-0734A911C75E}" type="slidenum">
              <a:rPr lang="zh-CN" altLang="en-US" smtClean="0"/>
              <a:pPr/>
              <a:t>45</a:t>
            </a:fld>
            <a:endParaRPr lang="zh-CN" altLang="en-US"/>
          </a:p>
        </p:txBody>
      </p: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1981200" y="522288"/>
            <a:ext cx="8229600" cy="2787650"/>
            <a:chOff x="192" y="233"/>
            <a:chExt cx="5184" cy="1756"/>
          </a:xfrm>
        </p:grpSpPr>
        <p:sp>
          <p:nvSpPr>
            <p:cNvPr id="4" name="Text Box 2"/>
            <p:cNvSpPr txBox="1">
              <a:spLocks noChangeArrowheads="1"/>
            </p:cNvSpPr>
            <p:nvPr/>
          </p:nvSpPr>
          <p:spPr bwMode="auto">
            <a:xfrm>
              <a:off x="230" y="233"/>
              <a:ext cx="315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7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．绘画对象类：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CGdiObject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192" y="1124"/>
              <a:ext cx="5184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图形绘画对象子层次结构以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CGdiObject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类为根类，可用于建立绘画对象模型，如画笔、刷子、字体、位图、调色板等。</a:t>
              </a:r>
            </a:p>
          </p:txBody>
        </p:sp>
      </p:grpSp>
      <p:grpSp>
        <p:nvGrpSpPr>
          <p:cNvPr id="6" name="Group 7"/>
          <p:cNvGrpSpPr>
            <a:grpSpLocks/>
          </p:cNvGrpSpPr>
          <p:nvPr/>
        </p:nvGrpSpPr>
        <p:grpSpPr bwMode="auto">
          <a:xfrm>
            <a:off x="2041525" y="3738564"/>
            <a:ext cx="8185150" cy="2833687"/>
            <a:chOff x="230" y="2259"/>
            <a:chExt cx="5156" cy="1785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230" y="2259"/>
              <a:ext cx="2593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8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．设备描述表类：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CDC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240" y="2910"/>
              <a:ext cx="5146" cy="11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CC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该类及其子类支持设备描述表对象，是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CObject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类的子类。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CDC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类是一个较大的类，包括许多成员函数，如映射函数、绘画工具函数、区域函数等，通过</a:t>
              </a:r>
              <a:r>
                <a:rPr kumimoji="1" lang="en-US" altLang="zh-CN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CDC</a:t>
              </a:r>
              <a:r>
                <a:rPr kumimoji="1" lang="zh-CN" altLang="en-US" sz="2800">
                  <a:solidFill>
                    <a:schemeClr val="tx1"/>
                  </a:solidFill>
                  <a:latin typeface="楷体_GB2312" pitchFamily="49" charset="-122"/>
                  <a:ea typeface="楷体_GB2312" pitchFamily="49" charset="-122"/>
                </a:rPr>
                <a:t>对象的成员函数可以完成所有的绘画工作。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79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2"/>
          <p:cNvSpPr txBox="1">
            <a:spLocks noChangeArrowheads="1"/>
          </p:cNvSpPr>
          <p:nvPr/>
        </p:nvSpPr>
        <p:spPr bwMode="auto">
          <a:xfrm>
            <a:off x="1965325" y="425451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3" name="Text Box 3"/>
          <p:cNvSpPr txBox="1">
            <a:spLocks noChangeArrowheads="1"/>
          </p:cNvSpPr>
          <p:nvPr/>
        </p:nvSpPr>
        <p:spPr bwMode="auto">
          <a:xfrm>
            <a:off x="1981201" y="1143000"/>
            <a:ext cx="8321675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此类提供了许多通用服务，例如文件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I/O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、诊断和异常处理等，此外还包括如数组和列表等存放数据集的类。</a:t>
            </a:r>
          </a:p>
        </p:txBody>
      </p:sp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1981201" y="2459038"/>
            <a:ext cx="47910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．文件类：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CFile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类和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CArchive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6934200" y="2498726"/>
            <a:ext cx="3733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rgbClr val="FFFFFF"/>
                    </a:gs>
                    <a:gs pos="100000">
                      <a:srgbClr val="CC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用以编写输入输出处理函数。</a:t>
            </a:r>
          </a:p>
        </p:txBody>
      </p:sp>
      <p:sp>
        <p:nvSpPr>
          <p:cNvPr id="15366" name="Text Box 6"/>
          <p:cNvSpPr txBox="1">
            <a:spLocks noChangeArrowheads="1"/>
          </p:cNvSpPr>
          <p:nvPr/>
        </p:nvSpPr>
        <p:spPr bwMode="auto">
          <a:xfrm>
            <a:off x="1971675" y="3505200"/>
            <a:ext cx="3716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．异常类：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CException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</a:p>
        </p:txBody>
      </p:sp>
      <p:sp>
        <p:nvSpPr>
          <p:cNvPr id="15367" name="Text Box 7"/>
          <p:cNvSpPr txBox="1">
            <a:spLocks noChangeArrowheads="1"/>
          </p:cNvSpPr>
          <p:nvPr/>
        </p:nvSpPr>
        <p:spPr bwMode="auto">
          <a:xfrm>
            <a:off x="5943600" y="3352800"/>
            <a:ext cx="47244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chemeClr val="bg1"/>
                    </a:gs>
                    <a:gs pos="100000">
                      <a:srgbClr val="CC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是所有异常情况的基类。不能直接建立</a:t>
            </a:r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CException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对象，只能建立派生类的对象，用派生类来捕获指定的异常情况。</a:t>
            </a:r>
          </a:p>
        </p:txBody>
      </p:sp>
      <p:sp>
        <p:nvSpPr>
          <p:cNvPr id="15368" name="Text Box 8"/>
          <p:cNvSpPr txBox="1">
            <a:spLocks noChangeArrowheads="1"/>
          </p:cNvSpPr>
          <p:nvPr/>
        </p:nvSpPr>
        <p:spPr bwMode="auto">
          <a:xfrm>
            <a:off x="1981201" y="4953000"/>
            <a:ext cx="2176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．模板收集类</a:t>
            </a:r>
          </a:p>
        </p:txBody>
      </p:sp>
      <p:sp>
        <p:nvSpPr>
          <p:cNvPr id="15369" name="Text Box 9"/>
          <p:cNvSpPr txBox="1">
            <a:spLocks noChangeArrowheads="1"/>
          </p:cNvSpPr>
          <p:nvPr/>
        </p:nvSpPr>
        <p:spPr bwMode="auto">
          <a:xfrm>
            <a:off x="4495800" y="4953001"/>
            <a:ext cx="61722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CCFFFF"/>
                    </a:gs>
                    <a:gs pos="50000">
                      <a:schemeClr val="bg1"/>
                    </a:gs>
                    <a:gs pos="100000">
                      <a:srgbClr val="CCFFFF"/>
                    </a:gs>
                  </a:gsLst>
                  <a:lin ang="540000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这些类可以将多种对象存放到数组、列表和</a:t>
            </a: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映射</a:t>
            </a:r>
            <a:r>
              <a:rPr kumimoji="1" lang="zh-CN" altLang="en-US"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kumimoji="1" lang="zh-CN" altLang="en-US" sz="24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中。但这些收集类是模板，它们的参数确定了存放在集合中的对象类型。</a:t>
            </a:r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1676400" y="2590800"/>
            <a:ext cx="304800" cy="2667000"/>
          </a:xfrm>
          <a:prstGeom prst="leftBrace">
            <a:avLst>
              <a:gd name="adj1" fmla="val 72917"/>
              <a:gd name="adj2" fmla="val 50000"/>
            </a:avLst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46</a:t>
            </a:fld>
            <a:endParaRPr lang="en-US" altLang="zh-CN"/>
          </a:p>
        </p:txBody>
      </p:sp>
      <p:sp>
        <p:nvSpPr>
          <p:cNvPr id="15372" name="Rectangle 1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sz="2800" b="1">
                <a:latin typeface="楷体_GB2312" pitchFamily="49" charset="-122"/>
                <a:ea typeface="楷体_GB2312" pitchFamily="49" charset="-122"/>
              </a:rPr>
              <a:t>10.3.4 </a:t>
            </a:r>
            <a: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  <a:t>通用类</a:t>
            </a:r>
            <a:b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" fill="hold"/>
                                        <p:tgtEl>
                                          <p:spTgt spid="15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2" grpId="0" build="p" autoUpdateAnimBg="0"/>
      <p:bldP spid="15363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2"/>
          <p:cNvSpPr txBox="1">
            <a:spLocks noChangeArrowheads="1"/>
          </p:cNvSpPr>
          <p:nvPr/>
        </p:nvSpPr>
        <p:spPr bwMode="auto">
          <a:xfrm>
            <a:off x="1981201" y="0"/>
            <a:ext cx="600392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10.3.5 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</a:t>
            </a:r>
            <a:b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1620838" y="3878263"/>
            <a:ext cx="184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2209800" y="3657601"/>
            <a:ext cx="8229600" cy="244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10.3.6  ODBC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数据库类</a:t>
            </a:r>
            <a:b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开放数据库连接子层次结构提供了一些类来支持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ODBC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特征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即通过这些类可开发数据库应用程序来访问多个数据库文件。</a:t>
            </a:r>
          </a:p>
        </p:txBody>
      </p:sp>
      <p:sp>
        <p:nvSpPr>
          <p:cNvPr id="17411" name="Text Box 3"/>
          <p:cNvSpPr txBox="1">
            <a:spLocks noChangeArrowheads="1"/>
          </p:cNvSpPr>
          <p:nvPr/>
        </p:nvSpPr>
        <p:spPr bwMode="auto">
          <a:xfrm>
            <a:off x="2057400" y="1485901"/>
            <a:ext cx="289560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对象连接与嵌入子层次结构为支持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提供了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9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个类</a:t>
            </a: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5294314" y="952501"/>
            <a:ext cx="16081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普通类</a:t>
            </a:r>
          </a:p>
        </p:txBody>
      </p:sp>
      <p:sp>
        <p:nvSpPr>
          <p:cNvPr id="17417" name="Text Box 9"/>
          <p:cNvSpPr txBox="1">
            <a:spLocks noChangeArrowheads="1"/>
          </p:cNvSpPr>
          <p:nvPr/>
        </p:nvSpPr>
        <p:spPr bwMode="auto">
          <a:xfrm>
            <a:off x="7278688" y="754063"/>
            <a:ext cx="2779712" cy="111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COleDocuemnt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COleItem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COleException</a:t>
            </a:r>
          </a:p>
        </p:txBody>
      </p:sp>
      <p:sp>
        <p:nvSpPr>
          <p:cNvPr id="17420" name="Line 12"/>
          <p:cNvSpPr>
            <a:spLocks noChangeShapeType="1"/>
          </p:cNvSpPr>
          <p:nvPr/>
        </p:nvSpPr>
        <p:spPr bwMode="auto">
          <a:xfrm>
            <a:off x="6881814" y="1181100"/>
            <a:ext cx="396875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415" name="Text Box 7"/>
          <p:cNvSpPr txBox="1">
            <a:spLocks noChangeArrowheads="1"/>
          </p:cNvSpPr>
          <p:nvPr/>
        </p:nvSpPr>
        <p:spPr bwMode="auto">
          <a:xfrm>
            <a:off x="5294313" y="1790701"/>
            <a:ext cx="15414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客户类</a:t>
            </a:r>
          </a:p>
        </p:txBody>
      </p:sp>
      <p:sp>
        <p:nvSpPr>
          <p:cNvPr id="17418" name="Text Box 10"/>
          <p:cNvSpPr txBox="1">
            <a:spLocks noChangeArrowheads="1"/>
          </p:cNvSpPr>
          <p:nvPr/>
        </p:nvSpPr>
        <p:spPr bwMode="auto">
          <a:xfrm>
            <a:off x="7219950" y="1749425"/>
            <a:ext cx="283845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COleClientDoc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COleClientItem</a:t>
            </a:r>
          </a:p>
        </p:txBody>
      </p:sp>
      <p:sp>
        <p:nvSpPr>
          <p:cNvPr id="17422" name="Line 14"/>
          <p:cNvSpPr>
            <a:spLocks noChangeShapeType="1"/>
          </p:cNvSpPr>
          <p:nvPr/>
        </p:nvSpPr>
        <p:spPr bwMode="auto">
          <a:xfrm>
            <a:off x="6815138" y="2019300"/>
            <a:ext cx="40481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416" name="Text Box 8"/>
          <p:cNvSpPr txBox="1">
            <a:spLocks noChangeArrowheads="1"/>
          </p:cNvSpPr>
          <p:nvPr/>
        </p:nvSpPr>
        <p:spPr bwMode="auto">
          <a:xfrm>
            <a:off x="5384801" y="2813051"/>
            <a:ext cx="1725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服务器类</a:t>
            </a:r>
          </a:p>
        </p:txBody>
      </p:sp>
      <p:sp>
        <p:nvSpPr>
          <p:cNvPr id="17419" name="Text Box 11"/>
          <p:cNvSpPr txBox="1">
            <a:spLocks noChangeArrowheads="1"/>
          </p:cNvSpPr>
          <p:nvPr/>
        </p:nvSpPr>
        <p:spPr bwMode="auto">
          <a:xfrm>
            <a:off x="7605714" y="2549525"/>
            <a:ext cx="2452687" cy="213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CC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COleServer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COleTemplate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COleServerDoc</a:t>
            </a:r>
          </a:p>
          <a:p>
            <a:pPr eaLnBrk="0" hangingPunct="0">
              <a:lnSpc>
                <a:spcPct val="80000"/>
              </a:lnSpc>
            </a:pP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COleServerItem</a:t>
            </a:r>
          </a:p>
        </p:txBody>
      </p:sp>
      <p:sp>
        <p:nvSpPr>
          <p:cNvPr id="17426" name="Line 18"/>
          <p:cNvSpPr>
            <a:spLocks noChangeShapeType="1"/>
          </p:cNvSpPr>
          <p:nvPr/>
        </p:nvSpPr>
        <p:spPr bwMode="auto">
          <a:xfrm>
            <a:off x="7092951" y="3041650"/>
            <a:ext cx="538163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429" name="AutoShape 21"/>
          <p:cNvSpPr>
            <a:spLocks/>
          </p:cNvSpPr>
          <p:nvPr/>
        </p:nvSpPr>
        <p:spPr bwMode="auto">
          <a:xfrm>
            <a:off x="5024439" y="1181100"/>
            <a:ext cx="269875" cy="1828800"/>
          </a:xfrm>
          <a:prstGeom prst="leftBrace">
            <a:avLst>
              <a:gd name="adj1" fmla="val 56471"/>
              <a:gd name="adj2" fmla="val 50000"/>
            </a:avLst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 autoUpdateAnimBg="0"/>
      <p:bldP spid="17413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B516E5-53AD-49F4-A5C3-6EBDD9FCB406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76804" name="Rectangle 4"/>
          <p:cNvSpPr>
            <a:spLocks noChangeArrowheads="1"/>
          </p:cNvSpPr>
          <p:nvPr/>
        </p:nvSpPr>
        <p:spPr bwMode="auto">
          <a:xfrm>
            <a:off x="1524000" y="2514600"/>
            <a:ext cx="94488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一个</a:t>
            </a:r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应用程序并不直接操作上述类，而是以上述类为基类派生新的类，从而构建</a:t>
            </a:r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应用程序的基本框架。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/>
          <p:cNvSpPr txBox="1">
            <a:spLocks noChangeArrowheads="1"/>
          </p:cNvSpPr>
          <p:nvPr/>
        </p:nvSpPr>
        <p:spPr bwMode="auto">
          <a:xfrm>
            <a:off x="1752600" y="254001"/>
            <a:ext cx="1841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endParaRPr kumimoji="1" lang="zh-CN" altLang="zh-CN" sz="280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1524001" y="2057401"/>
            <a:ext cx="87026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以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开头的函数除数据库类函数和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DDX(Dialog Data Exchange)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函数外，在目前的版本中，都表示是一个全局函数。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以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为前缀的变量，都是全局变量。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C44C7-D2E0-468F-9982-C17BECCBEBE6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18437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2000"/>
            <a:ext cx="8229600" cy="1143000"/>
          </a:xfrm>
          <a:prstGeom prst="rect">
            <a:avLst/>
          </a:prstGeom>
        </p:spPr>
        <p:txBody>
          <a:bodyPr/>
          <a:lstStyle/>
          <a:p>
            <a:pPr algn="l"/>
            <a:r>
              <a:rPr kumimoji="1" lang="en-US" altLang="zh-CN" sz="3200" b="1">
                <a:latin typeface="楷体_GB2312" pitchFamily="49" charset="-122"/>
                <a:ea typeface="楷体_GB2312" pitchFamily="49" charset="-122"/>
              </a:rPr>
              <a:t>10.4 MFC</a:t>
            </a:r>
            <a:r>
              <a:rPr kumimoji="1" lang="zh-CN" altLang="en-US" sz="3200" b="1">
                <a:latin typeface="楷体_GB2312" pitchFamily="49" charset="-122"/>
                <a:ea typeface="楷体_GB2312" pitchFamily="49" charset="-122"/>
              </a:rPr>
              <a:t>中全局函数与全局变量</a:t>
            </a:r>
            <a:br>
              <a:rPr kumimoji="1" lang="zh-CN" altLang="en-US" sz="2800" b="1">
                <a:latin typeface="楷体_GB2312" pitchFamily="49" charset="-122"/>
                <a:ea typeface="楷体_GB2312" pitchFamily="49" charset="-122"/>
              </a:rPr>
            </a:br>
            <a:endParaRPr kumimoji="1" lang="zh-CN" altLang="en-US" sz="2800" b="1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996D66-B14B-4234-9DCE-B11D5B2CAC0B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57348" name="Rectangle 4"/>
          <p:cNvSpPr>
            <a:spLocks noChangeArrowheads="1"/>
          </p:cNvSpPr>
          <p:nvPr/>
        </p:nvSpPr>
        <p:spPr bwMode="auto">
          <a:xfrm>
            <a:off x="1447800" y="533400"/>
            <a:ext cx="5086350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10.2 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创建</a:t>
            </a:r>
            <a:r>
              <a:rPr kumimoji="1"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应用程序框架</a:t>
            </a:r>
          </a:p>
        </p:txBody>
      </p:sp>
      <p:sp>
        <p:nvSpPr>
          <p:cNvPr id="57349" name="Rectangle 5"/>
          <p:cNvSpPr>
            <a:spLocks noChangeArrowheads="1"/>
          </p:cNvSpPr>
          <p:nvPr/>
        </p:nvSpPr>
        <p:spPr bwMode="auto">
          <a:xfrm>
            <a:off x="838200" y="2057400"/>
            <a:ext cx="10591800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当利用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AppWizard[exe]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创建一个工程时，它能够自动生成一个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应用程序的框架。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AppWizard[exe]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向导提供了一系列对话框，在对话框中提供了一些不同的选项，程序员通过选择不同的选项，可以创建不同类型和风格的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应用程序，并可定制不同的程序界面窗口。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下面通过一个实例介绍利用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AppWizard[exe]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创建应用程序框架的步骤。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6D1CA-B0F1-4481-B23F-3867D98AC2AE}" type="slidenum">
              <a:rPr lang="en-US" altLang="zh-CN"/>
              <a:pPr/>
              <a:t>50</a:t>
            </a:fld>
            <a:endParaRPr lang="en-US" altLang="zh-CN"/>
          </a:p>
        </p:txBody>
      </p:sp>
      <p:graphicFrame>
        <p:nvGraphicFramePr>
          <p:cNvPr id="56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559079"/>
              </p:ext>
            </p:extLst>
          </p:nvPr>
        </p:nvGraphicFramePr>
        <p:xfrm>
          <a:off x="1535113" y="992188"/>
          <a:ext cx="8709025" cy="381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10" name="Document" r:id="rId4" imgW="3523882" imgH="1549027" progId="Word.Document.8">
                  <p:embed/>
                </p:oleObj>
              </mc:Choice>
              <mc:Fallback>
                <p:oleObj name="Document" r:id="rId4" imgW="3523882" imgH="1549027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992188"/>
                        <a:ext cx="8709025" cy="381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63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66CF82-7C87-4885-8ABE-5937ACA3F94E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91140" name="Rectangle 4"/>
          <p:cNvSpPr>
            <a:spLocks noChangeArrowheads="1"/>
          </p:cNvSpPr>
          <p:nvPr/>
        </p:nvSpPr>
        <p:spPr bwMode="auto">
          <a:xfrm>
            <a:off x="2209800" y="177800"/>
            <a:ext cx="7924800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3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10.5 MFC</a:t>
            </a:r>
            <a:r>
              <a:rPr kumimoji="1" lang="zh-CN" altLang="en-US" sz="32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应用程序的启动流程</a:t>
            </a:r>
            <a:endParaRPr kumimoji="1" lang="zh-CN" altLang="en-US" sz="2800">
              <a:solidFill>
                <a:schemeClr val="bg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kumimoji="1" lang="zh-CN" altLang="en-US" sz="2800">
                <a:solidFill>
                  <a:schemeClr val="bg1"/>
                </a:solidFill>
                <a:latin typeface="楷体_GB2312" pitchFamily="49" charset="-122"/>
                <a:ea typeface="楷体_GB2312" pitchFamily="49" charset="-122"/>
              </a:rPr>
              <a:t> 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WinMain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入口：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早已准备好并由链接器直接加到应用程序代码中了，在文件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APPMODUL.CPP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里面可以找到：</a:t>
            </a:r>
            <a:endParaRPr kumimoji="1" lang="zh-CN" altLang="en-US">
              <a:solidFill>
                <a:schemeClr val="tx1"/>
              </a:solidFill>
            </a:endParaRP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 WINAPI _tWinMain(HINSTANCE hInstance, HINSTANCE hPrevInstance,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LPTSTR lpCmdLine, int nCmdShow)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{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// call shared/exported WinMain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return AfxWinMain(hInstance, hPrevInstance, lpCmdLine, nCmdShow);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}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BF232-6414-4415-B0D1-92BCA8B8C0E0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914400" y="550404"/>
            <a:ext cx="10515600" cy="5878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/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AFXAPI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AfxWinMain(HINSTANCE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hInstance,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HINSTANCE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hPrevInstance,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LPTSTR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lpCmdLine,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nCmdShow)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{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nReturnCode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-1;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CWinApp*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pApp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AfxGetApp();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AfxWinInit(hInstance,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hPrevInstance,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lpCmdLine,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nCmdShow);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pApp-&gt;InitApplication();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pApp-&gt;InitInstance()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nReturnCode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=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pApp-&gt;Run();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  AfxWinTerm();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  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return</a:t>
            </a:r>
            <a:r>
              <a:rPr kumimoji="1" lang="en-US" altLang="zh-CN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nReturnCode; </a:t>
            </a:r>
            <a:b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b="0">
                <a:solidFill>
                  <a:schemeClr val="tx1"/>
                </a:solidFill>
                <a:latin typeface="Arial" panose="020B0604020202020204" pitchFamily="34" charset="0"/>
              </a:rPr>
              <a:t>  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} </a:t>
            </a:r>
            <a:endParaRPr kumimoji="1" lang="en-US" altLang="zh-CN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1205670" y="6400801"/>
            <a:ext cx="1014210" cy="457200"/>
          </a:xfrm>
        </p:spPr>
        <p:txBody>
          <a:bodyPr/>
          <a:lstStyle/>
          <a:p>
            <a:fld id="{B22F0773-251B-4430-9203-79094D9443A0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93188" name="Rectangle 4"/>
          <p:cNvSpPr>
            <a:spLocks noChangeArrowheads="1"/>
          </p:cNvSpPr>
          <p:nvPr/>
        </p:nvSpPr>
        <p:spPr bwMode="auto">
          <a:xfrm>
            <a:off x="2057400" y="612844"/>
            <a:ext cx="8801100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0" hangingPunct="0">
              <a:buFont typeface="Wingdings" panose="05000000000000000000" pitchFamily="2" charset="2"/>
              <a:buChar char="ü"/>
            </a:pP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InitApplication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负责</a:t>
            </a: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内部管理。</a:t>
            </a:r>
          </a:p>
          <a:p>
            <a:pPr eaLnBrk="0" hangingPunct="0">
              <a:buFont typeface="Wingdings" panose="05000000000000000000" pitchFamily="2" charset="2"/>
              <a:buChar char="ü"/>
            </a:pP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InitInstance()函数</a:t>
            </a:r>
            <a:endParaRPr kumimoji="1" lang="zh-CN" altLang="en-US" sz="2400" b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CSingleDocTemplate* pDocTemplate; </a:t>
            </a: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定义一个单文档模板指针变量</a:t>
            </a:r>
            <a:b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pDocTemplate = new CSingleDocTemplate( 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登记并创建</a:t>
            </a: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单文档应用程序模板</a:t>
            </a:r>
            <a:b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IDR_MAINFRAME, 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菜单、快捷键的资源</a:t>
            </a: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ID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号</a:t>
            </a: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RUNTIME_CLASS(CMysdiDoc), 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文档类</a:t>
            </a:r>
            <a:b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RUNTIME_CLASS(CMainFrame), // 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主框架窗口类</a:t>
            </a:r>
            <a:b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b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RUNTIME_CLASS(CMysdiView)); </a:t>
            </a:r>
            <a:b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视图类</a:t>
            </a: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AddDocTemplate(pDocTemplate); </a:t>
            </a:r>
            <a:b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</a:br>
            <a:r>
              <a:rPr kumimoji="1" lang="en-US" altLang="zh-CN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//</a:t>
            </a:r>
            <a:r>
              <a:rPr kumimoji="1" lang="zh-CN" altLang="en-US" sz="24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向应用程序添加文档模板</a:t>
            </a:r>
          </a:p>
          <a:p>
            <a:pPr eaLnBrk="0" hangingPunct="0">
              <a:buFont typeface="Wingdings" panose="05000000000000000000" pitchFamily="2" charset="2"/>
              <a:buNone/>
            </a:pPr>
            <a:r>
              <a:rPr kumimoji="1" lang="en-US" altLang="zh-CN" sz="2400" b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……</a:t>
            </a:r>
            <a:endParaRPr kumimoji="1" lang="en-US" altLang="zh-CN" sz="2400" b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A1B81A-07C7-49C8-8692-F96369C59451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94212" name="Text Box 4"/>
          <p:cNvSpPr txBox="1">
            <a:spLocks noChangeArrowheads="1"/>
          </p:cNvSpPr>
          <p:nvPr/>
        </p:nvSpPr>
        <p:spPr bwMode="auto">
          <a:xfrm>
            <a:off x="1600200" y="2133600"/>
            <a:ext cx="89916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bg1"/>
              </a:buClr>
            </a:pP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Run()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函数封装了传统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API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编程中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WinMain()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函数的消息处理循环。它从消息队列中接收消息并把消息分发给各个窗口类，以便进行处理。当应用程序接收到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WM_QUIT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消息时，将退出消息循环并销毁窗口以及各个对象，程序结束。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7CDFD3-C507-4FE7-BFA6-FDB92B9A3C92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1104900" y="762000"/>
            <a:ext cx="9982200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例：在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MFC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中添加一个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Button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按钮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(1)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CMainFrame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下：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第一步： 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CMainFrame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类中添加成员：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private :CButton m_btn;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第二步： 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CMainFrame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下的</a:t>
            </a:r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OnCreate</a:t>
            </a:r>
            <a:r>
              <a:rPr kumimoji="1" lang="zh-CN" altLang="en-US" sz="2800" b="0">
                <a:solidFill>
                  <a:schemeClr val="tx1"/>
                </a:solidFill>
                <a:latin typeface="+mn-ea"/>
                <a:ea typeface="+mn-ea"/>
              </a:rPr>
              <a:t>最后添加代码：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Int CMainFrame::OnCreate(LPCREATESTRUCT lpCreateStruct)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{……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m_btn.Create("WHUT",WS_CHILD|BS_DEFPUSHBUTTON,CRect(25,25,100,100),this,123);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m_btn.ShowWindow(SW_SHOWNORMAL);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+mn-ea"/>
                <a:ea typeface="+mn-ea"/>
              </a:rPr>
              <a:t>	return 0;}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F0B95A-2AD4-4354-9BAE-0B79E91E29D1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1447800" y="1219200"/>
            <a:ext cx="9448800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(2)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</a:t>
            </a:r>
            <a:r>
              <a:rPr kumimoji="1" lang="en-US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CMFC1View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下：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第一步： </a:t>
            </a:r>
            <a:r>
              <a:rPr kumimoji="1" lang="en-US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CMFC1View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类中添加成员：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private :CButton m_btn;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第二步：没有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CMFC1View::OnCreate,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需要创建。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选中</a:t>
            </a:r>
            <a:r>
              <a:rPr kumimoji="1" lang="en-US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CMFC1View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右键，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 Windows Message Handler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在弹出窗口中新建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WM_CREATE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消息，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然后单击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Add Handler,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最后进行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Edit Existing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在新增加的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CMFC1View::OnCreate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中添加代码：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11058-1F5B-4B13-B585-9BCD446AC7C0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97284" name="Rectangle 4"/>
          <p:cNvSpPr>
            <a:spLocks noChangeArrowheads="1"/>
          </p:cNvSpPr>
          <p:nvPr/>
        </p:nvSpPr>
        <p:spPr bwMode="auto">
          <a:xfrm>
            <a:off x="1252611" y="914400"/>
            <a:ext cx="9686778" cy="48320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int CMFC1View::OnCreate(LPCREATESTRUCT lpCreateStruct) 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{if</a:t>
            </a:r>
            <a:r>
              <a:rPr lang="en-US" altLang="zh-CN" sz="2800" b="0">
                <a:solidFill>
                  <a:schemeClr val="tx1"/>
                </a:solidFill>
              </a:rPr>
              <a:t> 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(CView::OnCreate(lpCreateStruct) == -1)  return -1;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// TODO: Add your specialized creation code here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m_btn.Create("WHUT",WS_CHILD|BS_DEFPUSHBUTTON,CRect(0,0,100,100),this,123);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m_btn.ShowWindow(SW_SHOWNORMAL);</a:t>
            </a:r>
          </a:p>
          <a:p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	return 0;}</a:t>
            </a:r>
          </a:p>
          <a:p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改为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m_btn.Create(</a:t>
            </a:r>
            <a:r>
              <a:rPr kumimoji="1" lang="en-US" altLang="zh-CN" sz="2800" b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“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WHUT</a:t>
            </a:r>
            <a:r>
              <a:rPr kumimoji="1" lang="en-US" altLang="zh-CN" sz="2800" b="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”</a:t>
            </a:r>
            <a:r>
              <a:rPr kumimoji="1" lang="en-US" altLang="zh-CN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,WS_CHILD|BS_AUTOCHECKBOXCRect(0,0,100,100),this,123);</a:t>
            </a:r>
            <a:r>
              <a:rPr kumimoji="1" lang="zh-CN" altLang="en-US" sz="2800" b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复选框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D1DA8-49E2-4408-8C74-3A22603ACFB4}" type="slidenum">
              <a:rPr lang="en-US" altLang="zh-CN"/>
              <a:pPr/>
              <a:t>6</a:t>
            </a:fld>
            <a:endParaRPr lang="en-US" altLang="zh-CN"/>
          </a:p>
        </p:txBody>
      </p:sp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1406102" y="2133600"/>
            <a:ext cx="10287000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(1)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选择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File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菜单下的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菜单项，系统弹出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New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对话框。</a:t>
            </a:r>
          </a:p>
          <a:p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单击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Projects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选项卡，在工程类型的列表中选择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 exe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项，在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Project name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编辑框中输入工程名称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Li2_1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，在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Location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编辑框中输入保存该工程文件的路径。单击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OK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按钮弹出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MFC AppWizard-Step 1 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对话框，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75AA5F-71AB-4965-A74B-4AD2506A9634}" type="slidenum">
              <a:rPr lang="en-US" altLang="zh-CN"/>
              <a:pPr/>
              <a:t>7</a:t>
            </a:fld>
            <a:endParaRPr lang="en-US" altLang="zh-CN"/>
          </a:p>
        </p:txBody>
      </p:sp>
      <p:graphicFrame>
        <p:nvGraphicFramePr>
          <p:cNvPr id="59396" name="Object 4"/>
          <p:cNvGraphicFramePr>
            <a:graphicFrameLocks noChangeAspect="1"/>
          </p:cNvGraphicFramePr>
          <p:nvPr/>
        </p:nvGraphicFramePr>
        <p:xfrm>
          <a:off x="2514600" y="533400"/>
          <a:ext cx="6781800" cy="563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82" r:id="rId3" imgW="2964180" imgH="2273300" progId="Word.Document.8">
                  <p:embed/>
                </p:oleObj>
              </mc:Choice>
              <mc:Fallback>
                <p:oleObj r:id="rId3" imgW="2964180" imgH="2273300" progId="Word.Document.8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533400"/>
                        <a:ext cx="6781800" cy="563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D7742-D888-4B5A-A0C8-30A2A9042C2E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1113692" y="1143000"/>
            <a:ext cx="10134600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8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(2) MFC AppWizard-Step 1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对话框主要用于选择应用程序类型。</a:t>
            </a:r>
          </a:p>
          <a:p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AppWizard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可以创建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种类型的应用程序框架。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 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Single document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：单文档界面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(SDI)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应用程序。应用程序运行时，只能打开一个文档。例如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中的记事本或写字板，当选择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File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菜单中的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Open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菜单项打开新的文档时，当前显示的文件在新文件打开之前自动关闭。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rPr>
              <a:t> 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Multiple document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：多文档界面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(MDI)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应用程序。应用程序可以同时打开多个文档，例如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Microsoft Word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Dialog based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：基于对话框的应用程序。应用程序将显示一个简单的对话框来处理用户的输入，例如计算器</a:t>
            </a:r>
            <a:r>
              <a:rPr kumimoji="1"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Calculator</a:t>
            </a:r>
            <a:r>
              <a:rPr kumimoji="1"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8CA09-23CD-40FF-BE7F-B848F30CC1C6}" type="slidenum">
              <a:rPr lang="en-US" altLang="zh-CN"/>
              <a:pPr/>
              <a:t>9</a:t>
            </a:fld>
            <a:endParaRPr lang="en-US" altLang="zh-CN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066800"/>
            <a:ext cx="6324600" cy="482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黑色气泡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10.xml><?xml version="1.0" encoding="utf-8"?>
<a:theme xmlns:a="http://schemas.openxmlformats.org/drawingml/2006/main" name="3_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4_水滴">
  <a:themeElements>
    <a:clrScheme name="水滴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12.xml><?xml version="1.0" encoding="utf-8"?>
<a:theme xmlns:a="http://schemas.openxmlformats.org/drawingml/2006/main" name="14_黑色气泡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13.xml><?xml version="1.0" encoding="utf-8"?>
<a:theme xmlns:a="http://schemas.openxmlformats.org/drawingml/2006/main" name="7_麦田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麦田" id="{9EFF99F4-029C-4948-8C2B-DAB40E1710F7}" vid="{609A1FA8-9A6F-4800-A71E-3A371DB6E80E}"/>
    </a:ext>
  </a:extLst>
</a:theme>
</file>

<file path=ppt/theme/theme14.xml><?xml version="1.0" encoding="utf-8"?>
<a:theme xmlns:a="http://schemas.openxmlformats.org/drawingml/2006/main" name="8_麦田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麦田" id="{9EFF99F4-029C-4948-8C2B-DAB40E1710F7}" vid="{609A1FA8-9A6F-4800-A71E-3A371DB6E80E}"/>
    </a:ext>
  </a:extLst>
</a:theme>
</file>

<file path=ppt/theme/theme15.xml><?xml version="1.0" encoding="utf-8"?>
<a:theme xmlns:a="http://schemas.openxmlformats.org/drawingml/2006/main" name="20_黑色气泡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16.xml><?xml version="1.0" encoding="utf-8"?>
<a:theme xmlns:a="http://schemas.openxmlformats.org/drawingml/2006/main" name="麦田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麦田" id="{825631C2-8783-41BC-824A-292B72E0B732}" vid="{BD92AAF9-3B0E-46C5-8F45-7235BB980350}"/>
    </a:ext>
  </a:extLst>
</a:theme>
</file>

<file path=ppt/theme/theme17.xml><?xml version="1.0" encoding="utf-8"?>
<a:theme xmlns:a="http://schemas.openxmlformats.org/drawingml/2006/main" name="30_黑色气泡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18.xml><?xml version="1.0" encoding="utf-8"?>
<a:theme xmlns:a="http://schemas.openxmlformats.org/drawingml/2006/main" name="主题1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A94B7040-6E1A-4C47-B4AE-026570505C10}" vid="{D64FD7F7-F6E1-4E79-A056-F5C3A97F3EAE}"/>
    </a:ext>
  </a:extLst>
</a:theme>
</file>

<file path=ppt/theme/theme19.xml><?xml version="1.0" encoding="utf-8"?>
<a:theme xmlns:a="http://schemas.openxmlformats.org/drawingml/2006/main" name="水滴">
  <a:themeElements>
    <a:clrScheme name="水滴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2.xml><?xml version="1.0" encoding="utf-8"?>
<a:theme xmlns:a="http://schemas.openxmlformats.org/drawingml/2006/main" name="5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1C5BEAFE-E47B-43E2-A724-B3CD19334E0B}" vid="{77D9645D-F6AB-456B-B83C-34D5AD318B56}"/>
    </a:ext>
  </a:extLst>
</a:theme>
</file>

<file path=ppt/theme/theme20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5_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_水滴">
  <a:themeElements>
    <a:clrScheme name="水滴">
      <a:dk1>
        <a:sysClr val="windowText" lastClr="000000"/>
      </a:dk1>
      <a:lt1>
        <a:sysClr val="window" lastClr="FFFFFF"/>
      </a:lt1>
      <a:dk2>
        <a:srgbClr val="4B4B4B"/>
      </a:dk2>
      <a:lt2>
        <a:srgbClr val="B5B5B5"/>
      </a:lt2>
      <a:accent1>
        <a:srgbClr val="9AC43E"/>
      </a:accent1>
      <a:accent2>
        <a:srgbClr val="44BA98"/>
      </a:accent2>
      <a:accent3>
        <a:srgbClr val="43A9D9"/>
      </a:accent3>
      <a:accent4>
        <a:srgbClr val="6274D8"/>
      </a:accent4>
      <a:accent5>
        <a:srgbClr val="AB54D7"/>
      </a:accent5>
      <a:accent6>
        <a:srgbClr val="D15B37"/>
      </a:accent6>
      <a:hlink>
        <a:srgbClr val="BFE962"/>
      </a:hlink>
      <a:folHlink>
        <a:srgbClr val="C0D591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892FADA9-420D-4323-A7A4-C1060166525B}"/>
    </a:ext>
  </a:extLst>
</a:theme>
</file>

<file path=ppt/theme/theme5.xml><?xml version="1.0" encoding="utf-8"?>
<a:theme xmlns:a="http://schemas.openxmlformats.org/drawingml/2006/main" name="10_黑色气泡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6.xml><?xml version="1.0" encoding="utf-8"?>
<a:theme xmlns:a="http://schemas.openxmlformats.org/drawingml/2006/main" name="11_黑色气泡">
  <a:themeElements>
    <a:clrScheme name="灰度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7.xml><?xml version="1.0" encoding="utf-8"?>
<a:theme xmlns:a="http://schemas.openxmlformats.org/drawingml/2006/main" name="6_麦田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solidFill>
            <a:srgbClr val="800000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4000" b="1" i="0" u="none" strike="noStrike" cap="none" normalizeH="0" baseline="0" smtClean="0">
            <a:ln>
              <a:noFill/>
            </a:ln>
            <a:solidFill>
              <a:srgbClr val="800000"/>
            </a:solidFill>
            <a:effectLst/>
            <a:latin typeface="黑体" panose="02010609060101010101" pitchFamily="49" charset="-122"/>
            <a:ea typeface="黑体" panose="02010609060101010101" pitchFamily="49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麦田" id="{8BFA7641-D637-4F86-8482-EB510FE31DAD}" vid="{E514BBBC-80AF-46BB-AAB4-F0EAB01B8EDF}"/>
    </a:ext>
  </a:extLst>
</a:theme>
</file>

<file path=ppt/theme/theme8.xml><?xml version="1.0" encoding="utf-8"?>
<a:theme xmlns:a="http://schemas.openxmlformats.org/drawingml/2006/main" name="13_黑色气泡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黑色气泡" id="{58901B3A-4BC6-4C7E-A5F0-58A92219B175}" vid="{397DFD12-1422-489A-81DF-61E1B01D29BD}"/>
    </a:ext>
  </a:extLst>
</a:theme>
</file>

<file path=ppt/theme/theme9.xml><?xml version="1.0" encoding="utf-8"?>
<a:theme xmlns:a="http://schemas.openxmlformats.org/drawingml/2006/main" name="3_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1C5BEAFE-E47B-43E2-A724-B3CD19334E0B}" vid="{77D9645D-F6AB-456B-B83C-34D5AD318B5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1732</TotalTime>
  <Words>3426</Words>
  <Application>Microsoft Office PowerPoint</Application>
  <PresentationFormat>宽屏</PresentationFormat>
  <Paragraphs>419</Paragraphs>
  <Slides>57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19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57</vt:i4>
      </vt:variant>
    </vt:vector>
  </HeadingPairs>
  <TitlesOfParts>
    <vt:vector size="91" baseType="lpstr">
      <vt:lpstr>等线</vt:lpstr>
      <vt:lpstr>等线 Light</vt:lpstr>
      <vt:lpstr>黑体</vt:lpstr>
      <vt:lpstr>楷体_GB2312</vt:lpstr>
      <vt:lpstr>宋体</vt:lpstr>
      <vt:lpstr>微软雅黑</vt:lpstr>
      <vt:lpstr>Arial</vt:lpstr>
      <vt:lpstr>Calibri</vt:lpstr>
      <vt:lpstr>Constantia</vt:lpstr>
      <vt:lpstr>Times New Roman</vt:lpstr>
      <vt:lpstr>Tw Cen MT</vt:lpstr>
      <vt:lpstr>Wingdings</vt:lpstr>
      <vt:lpstr>2_黑色气泡</vt:lpstr>
      <vt:lpstr>5_主题1</vt:lpstr>
      <vt:lpstr>5_新思境PPT设计 QQ:43618906</vt:lpstr>
      <vt:lpstr>6_水滴</vt:lpstr>
      <vt:lpstr>10_黑色气泡</vt:lpstr>
      <vt:lpstr>11_黑色气泡</vt:lpstr>
      <vt:lpstr>6_麦田</vt:lpstr>
      <vt:lpstr>13_黑色气泡</vt:lpstr>
      <vt:lpstr>3_主题1</vt:lpstr>
      <vt:lpstr>3_新思境PPT设计 QQ:43618906</vt:lpstr>
      <vt:lpstr>4_水滴</vt:lpstr>
      <vt:lpstr>14_黑色气泡</vt:lpstr>
      <vt:lpstr>7_麦田</vt:lpstr>
      <vt:lpstr>8_麦田</vt:lpstr>
      <vt:lpstr>20_黑色气泡</vt:lpstr>
      <vt:lpstr>麦田</vt:lpstr>
      <vt:lpstr>30_黑色气泡</vt:lpstr>
      <vt:lpstr>主题1</vt:lpstr>
      <vt:lpstr>水滴</vt:lpstr>
      <vt:lpstr>Microsoft Word 97 - 2003 Document</vt:lpstr>
      <vt:lpstr>Microsoft Word Picture</vt:lpstr>
      <vt:lpstr>Microsoft Word 97 - 2003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10.3.2 应用程序体系结构类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10.3.4 通用类 </vt:lpstr>
      <vt:lpstr>PowerPoint 演示文稿</vt:lpstr>
      <vt:lpstr>PowerPoint 演示文稿</vt:lpstr>
      <vt:lpstr>10.4 MFC中全局函数与全局变量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Huangwt</dc:creator>
  <cp:lastModifiedBy>刘博</cp:lastModifiedBy>
  <cp:revision>253</cp:revision>
  <cp:lastPrinted>2000-02-18T10:01:24Z</cp:lastPrinted>
  <dcterms:created xsi:type="dcterms:W3CDTF">2000-12-13T00:57:34Z</dcterms:created>
  <dcterms:modified xsi:type="dcterms:W3CDTF">2016-09-01T06:52:46Z</dcterms:modified>
</cp:coreProperties>
</file>